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A2EA-4357-44A0-86B1-FDB76D37F349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B228-4E78-459F-8E7A-2ABFD5B4B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69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A2EA-4357-44A0-86B1-FDB76D37F349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B228-4E78-459F-8E7A-2ABFD5B4B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304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A2EA-4357-44A0-86B1-FDB76D37F349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B228-4E78-459F-8E7A-2ABFD5B4B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21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A2EA-4357-44A0-86B1-FDB76D37F349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B228-4E78-459F-8E7A-2ABFD5B4B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425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A2EA-4357-44A0-86B1-FDB76D37F349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B228-4E78-459F-8E7A-2ABFD5B4B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09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A2EA-4357-44A0-86B1-FDB76D37F349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B228-4E78-459F-8E7A-2ABFD5B4B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2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A2EA-4357-44A0-86B1-FDB76D37F349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B228-4E78-459F-8E7A-2ABFD5B4B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34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A2EA-4357-44A0-86B1-FDB76D37F349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B228-4E78-459F-8E7A-2ABFD5B4B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08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A2EA-4357-44A0-86B1-FDB76D37F349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B228-4E78-459F-8E7A-2ABFD5B4B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39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A2EA-4357-44A0-86B1-FDB76D37F349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B228-4E78-459F-8E7A-2ABFD5B4B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56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A2EA-4357-44A0-86B1-FDB76D37F349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B228-4E78-459F-8E7A-2ABFD5B4B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54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0A2EA-4357-44A0-86B1-FDB76D37F349}" type="datetimeFigureOut">
              <a:rPr lang="ru-RU" smtClean="0"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BB228-4E78-459F-8E7A-2ABFD5B4B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25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rfu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_UserFiles\Downloads\лого Vii\logo_рсс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4082055" cy="4022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570461" y="4895788"/>
            <a:ext cx="38853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Екатеринбург</a:t>
            </a:r>
          </a:p>
          <a:p>
            <a:r>
              <a:rPr lang="ru-RU" b="1" dirty="0" smtClean="0"/>
              <a:t>5-10 октября 2015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0461" y="2708920"/>
            <a:ext cx="44644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VII</a:t>
            </a:r>
            <a:r>
              <a:rPr lang="ru-RU" sz="3200" b="1" dirty="0">
                <a:solidFill>
                  <a:srgbClr val="002060"/>
                </a:solidFill>
              </a:rPr>
              <a:t> Всероссийский фестиваль</a:t>
            </a:r>
          </a:p>
          <a:p>
            <a:r>
              <a:rPr lang="ru-RU" sz="3200" b="1" dirty="0">
                <a:solidFill>
                  <a:srgbClr val="002060"/>
                </a:solidFill>
              </a:rPr>
              <a:t>с</a:t>
            </a:r>
            <a:r>
              <a:rPr lang="ru-RU" sz="3200" b="1" dirty="0" smtClean="0">
                <a:solidFill>
                  <a:srgbClr val="002060"/>
                </a:solidFill>
              </a:rPr>
              <a:t>туденческого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спорта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18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3959" y="980728"/>
            <a:ext cx="8064896" cy="4320480"/>
          </a:xfrm>
        </p:spPr>
        <p:txBody>
          <a:bodyPr>
            <a:noAutofit/>
          </a:bodyPr>
          <a:lstStyle/>
          <a:p>
            <a:pPr lvl="0" algn="just"/>
            <a:r>
              <a:rPr lang="ru-RU" sz="2400" b="1" dirty="0">
                <a:solidFill>
                  <a:srgbClr val="C00000"/>
                </a:solidFill>
              </a:rPr>
              <a:t>ОБЩИЕ ПОЛОЖЕНИЯ</a:t>
            </a: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VII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Всероссийский фестиваль студенческого </a:t>
            </a:r>
            <a:r>
              <a:rPr lang="ru-RU" sz="1800" dirty="0" smtClean="0">
                <a:solidFill>
                  <a:schemeClr val="tx1"/>
                </a:solidFill>
              </a:rPr>
              <a:t>спорта проводится </a:t>
            </a:r>
            <a:r>
              <a:rPr lang="ru-RU" sz="1800" dirty="0">
                <a:solidFill>
                  <a:schemeClr val="tx1"/>
                </a:solidFill>
              </a:rPr>
              <a:t>в целях повышения уровня и качества физкультурно-спортивной работы в образовательных организациях высшего образования Российской </a:t>
            </a:r>
            <a:r>
              <a:rPr lang="ru-RU" sz="1800" dirty="0" smtClean="0">
                <a:solidFill>
                  <a:schemeClr val="tx1"/>
                </a:solidFill>
              </a:rPr>
              <a:t>Федерации, </a:t>
            </a:r>
            <a:r>
              <a:rPr lang="ru-RU" sz="1800" dirty="0">
                <a:solidFill>
                  <a:schemeClr val="tx1"/>
                </a:solidFill>
              </a:rPr>
              <a:t>укрепления спортивных традиций, привлечения студентов к регулярным занятиям физической культурой и спортом.</a:t>
            </a:r>
          </a:p>
          <a:p>
            <a:pPr algn="just"/>
            <a:r>
              <a:rPr lang="ru-RU" sz="1800" b="1" dirty="0" smtClean="0">
                <a:solidFill>
                  <a:schemeClr val="tx1"/>
                </a:solidFill>
              </a:rPr>
              <a:t>Основными </a:t>
            </a:r>
            <a:r>
              <a:rPr lang="ru-RU" sz="1800" b="1" dirty="0">
                <a:solidFill>
                  <a:schemeClr val="tx1"/>
                </a:solidFill>
              </a:rPr>
              <a:t>задачами Фестиваля являются: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</a:rPr>
              <a:t>- формирование здорового образа жизни, позитивных жизненных установок у студентов;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</a:rPr>
              <a:t>- мониторинг уровня физической подготовленности студентов;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</a:rPr>
              <a:t>- популяризация видов спорта, улучшение физкультурно-спортивной работы со студентами в образовательных организациях;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</a:rPr>
              <a:t>- патриотическое воспитание молодёжи;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</a:rPr>
              <a:t>- профилактика асоциальных явлений в студенческой среде;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</a:rPr>
              <a:t>- расширение и укрепление спортивных связей между образовательными организациями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18863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VII</a:t>
            </a:r>
            <a:r>
              <a:rPr lang="ru-RU" b="1" dirty="0" smtClean="0">
                <a:solidFill>
                  <a:schemeClr val="bg1"/>
                </a:solidFill>
              </a:rPr>
              <a:t> Всероссийский фестиваль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студенческого спорта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27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8388424" cy="4025290"/>
          </a:xfrm>
        </p:spPr>
        <p:txBody>
          <a:bodyPr>
            <a:normAutofit lnSpcReduction="10000"/>
          </a:bodyPr>
          <a:lstStyle/>
          <a:p>
            <a:pPr lvl="0" algn="l"/>
            <a:r>
              <a:rPr lang="ru-RU" sz="2600" b="1" dirty="0">
                <a:solidFill>
                  <a:srgbClr val="C00000"/>
                </a:solidFill>
              </a:rPr>
              <a:t>ОРГАНИЗАТОРЫ </a:t>
            </a:r>
            <a:r>
              <a:rPr lang="ru-RU" sz="2600" b="1" dirty="0" smtClean="0">
                <a:solidFill>
                  <a:srgbClr val="C00000"/>
                </a:solidFill>
              </a:rPr>
              <a:t>МЕРОПРИЯТИЯ</a:t>
            </a:r>
          </a:p>
          <a:p>
            <a:pPr lvl="0" algn="l"/>
            <a:endParaRPr lang="ru-RU" sz="1200" b="1" dirty="0">
              <a:solidFill>
                <a:srgbClr val="C0000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</a:rPr>
              <a:t>Министерство </a:t>
            </a:r>
            <a:r>
              <a:rPr lang="ru-RU" sz="2200" dirty="0">
                <a:solidFill>
                  <a:schemeClr val="tx1"/>
                </a:solidFill>
              </a:rPr>
              <a:t>спорта Российской Федерации </a:t>
            </a:r>
            <a:endParaRPr lang="ru-RU" sz="22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</a:rPr>
              <a:t>Российский </a:t>
            </a:r>
            <a:r>
              <a:rPr lang="ru-RU" sz="2200" dirty="0">
                <a:solidFill>
                  <a:schemeClr val="tx1"/>
                </a:solidFill>
              </a:rPr>
              <a:t>студенческий спортивный </a:t>
            </a:r>
            <a:r>
              <a:rPr lang="ru-RU" sz="2200" dirty="0" smtClean="0">
                <a:solidFill>
                  <a:schemeClr val="tx1"/>
                </a:solidFill>
              </a:rPr>
              <a:t>союз (РССС)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</a:rPr>
              <a:t>Министерства </a:t>
            </a:r>
            <a:r>
              <a:rPr lang="ru-RU" sz="2200" dirty="0">
                <a:solidFill>
                  <a:schemeClr val="tx1"/>
                </a:solidFill>
              </a:rPr>
              <a:t>образования и науки Российской </a:t>
            </a:r>
            <a:r>
              <a:rPr lang="ru-RU" sz="2200" dirty="0" smtClean="0">
                <a:solidFill>
                  <a:schemeClr val="tx1"/>
                </a:solidFill>
              </a:rPr>
              <a:t>Федерации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</a:rPr>
              <a:t>Министерство </a:t>
            </a:r>
            <a:r>
              <a:rPr lang="ru-RU" sz="2200" dirty="0">
                <a:solidFill>
                  <a:schemeClr val="tx1"/>
                </a:solidFill>
              </a:rPr>
              <a:t>физической культуры, спорта и молодежной политики Свердловской </a:t>
            </a:r>
            <a:r>
              <a:rPr lang="ru-RU" sz="2200" dirty="0" smtClean="0">
                <a:solidFill>
                  <a:schemeClr val="tx1"/>
                </a:solidFill>
              </a:rPr>
              <a:t>области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</a:rPr>
              <a:t>Российский Союз </a:t>
            </a:r>
            <a:r>
              <a:rPr lang="ru-RU" sz="2200" dirty="0" smtClean="0">
                <a:solidFill>
                  <a:schemeClr val="tx1"/>
                </a:solidFill>
              </a:rPr>
              <a:t>ректоров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</a:rPr>
              <a:t>Ассоциация студенческих спортивных клубов России</a:t>
            </a:r>
            <a:endParaRPr lang="ru-RU" sz="22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</a:rPr>
              <a:t>Уральский </a:t>
            </a:r>
            <a:r>
              <a:rPr lang="ru-RU" sz="2200" dirty="0">
                <a:solidFill>
                  <a:schemeClr val="tx1"/>
                </a:solidFill>
              </a:rPr>
              <a:t>федеральный университет им. первого Президента России Б.Н. </a:t>
            </a:r>
            <a:r>
              <a:rPr lang="ru-RU" sz="2200" dirty="0" smtClean="0">
                <a:solidFill>
                  <a:schemeClr val="tx1"/>
                </a:solidFill>
              </a:rPr>
              <a:t>Ельцина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18863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VII</a:t>
            </a:r>
            <a:r>
              <a:rPr lang="ru-RU" b="1" dirty="0" smtClean="0">
                <a:solidFill>
                  <a:schemeClr val="bg1"/>
                </a:solidFill>
              </a:rPr>
              <a:t> Всероссийский фестиваль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студенческого спорта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BABAN\Pictures\презантация ВЕСНА 201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8" r="71867"/>
          <a:stretch/>
        </p:blipFill>
        <p:spPr bwMode="auto">
          <a:xfrm>
            <a:off x="395536" y="5150034"/>
            <a:ext cx="3014464" cy="812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BABAN\Pictures\презантация ВЕСНА 201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1" r="-1"/>
          <a:stretch/>
        </p:blipFill>
        <p:spPr bwMode="auto">
          <a:xfrm>
            <a:off x="3410000" y="5150034"/>
            <a:ext cx="5194448" cy="812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55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8388424" cy="4464496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z="3800" b="1" dirty="0">
                <a:solidFill>
                  <a:srgbClr val="C00000"/>
                </a:solidFill>
              </a:rPr>
              <a:t>ТРЕБОВАНИЯ К УЧАСТНИКАМ И УСЛОВИЯ ИХ ДОПУСКА</a:t>
            </a:r>
          </a:p>
          <a:p>
            <a:r>
              <a:rPr lang="ru-RU" b="1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К участию в Фестивале допускаются сборные команды субъектов Российской Федерации, укомплектованные студентами, магистрантами и аспирантами образовательных организаций очной формы </a:t>
            </a:r>
            <a:r>
              <a:rPr lang="ru-RU" dirty="0" smtClean="0">
                <a:solidFill>
                  <a:schemeClr val="tx1"/>
                </a:solidFill>
              </a:rPr>
              <a:t>обучения,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возраст </a:t>
            </a:r>
            <a:r>
              <a:rPr lang="ru-RU" dirty="0">
                <a:solidFill>
                  <a:schemeClr val="tx1"/>
                </a:solidFill>
              </a:rPr>
              <a:t>которых не превышает 28 лет на 1 января 2015 года.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Студенты </a:t>
            </a:r>
            <a:r>
              <a:rPr lang="ru-RU" dirty="0">
                <a:solidFill>
                  <a:schemeClr val="tx1"/>
                </a:solidFill>
              </a:rPr>
              <a:t>образовательных организаций спортивной направленности к участию в Фестивале не допускаются.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От </a:t>
            </a:r>
            <a:r>
              <a:rPr lang="ru-RU" dirty="0">
                <a:solidFill>
                  <a:schemeClr val="tx1"/>
                </a:solidFill>
              </a:rPr>
              <a:t>каждого субъекта Российской Федерации допускается одна сборная команда студентов образовательных организаций, расположенных на территории данного субъекта Российской </a:t>
            </a:r>
            <a:r>
              <a:rPr lang="ru-RU" dirty="0" smtClean="0">
                <a:solidFill>
                  <a:schemeClr val="tx1"/>
                </a:solidFill>
              </a:rPr>
              <a:t>Федерации.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От</a:t>
            </a:r>
            <a:r>
              <a:rPr lang="ru-RU" dirty="0">
                <a:solidFill>
                  <a:schemeClr val="tx1"/>
                </a:solidFill>
              </a:rPr>
              <a:t>  г</a:t>
            </a:r>
            <a:r>
              <a:rPr lang="ru-RU" dirty="0" smtClean="0">
                <a:solidFill>
                  <a:schemeClr val="tx1"/>
                </a:solidFill>
              </a:rPr>
              <a:t>. Москвы </a:t>
            </a:r>
            <a:r>
              <a:rPr lang="ru-RU" dirty="0">
                <a:solidFill>
                  <a:schemeClr val="tx1"/>
                </a:solidFill>
              </a:rPr>
              <a:t>допускаются три сборные команды, от Свердловской области и г</a:t>
            </a:r>
            <a:r>
              <a:rPr lang="ru-RU" dirty="0" smtClean="0">
                <a:solidFill>
                  <a:schemeClr val="tx1"/>
                </a:solidFill>
              </a:rPr>
              <a:t>. Санкт-Петербурга </a:t>
            </a:r>
            <a:r>
              <a:rPr lang="ru-RU" dirty="0">
                <a:solidFill>
                  <a:schemeClr val="tx1"/>
                </a:solidFill>
              </a:rPr>
              <a:t>– по две сборные команды.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 lv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18863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VII</a:t>
            </a:r>
            <a:r>
              <a:rPr lang="ru-RU" b="1" dirty="0" smtClean="0">
                <a:solidFill>
                  <a:schemeClr val="bg1"/>
                </a:solidFill>
              </a:rPr>
              <a:t> Всероссийский фестиваль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студенческого спорта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14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641618"/>
              </p:ext>
            </p:extLst>
          </p:nvPr>
        </p:nvGraphicFramePr>
        <p:xfrm>
          <a:off x="971600" y="2348881"/>
          <a:ext cx="7560840" cy="356807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489324"/>
                <a:gridCol w="2071516"/>
              </a:tblGrid>
              <a:tr h="324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-15" dirty="0">
                          <a:solidFill>
                            <a:schemeClr val="bg1"/>
                          </a:solidFill>
                          <a:effectLst/>
                        </a:rPr>
                        <a:t>Виды программы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69" marR="6316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600" b="1" spc="-15" dirty="0">
                          <a:solidFill>
                            <a:schemeClr val="bg1"/>
                          </a:solidFill>
                          <a:effectLst/>
                        </a:rPr>
                        <a:t>Сроки проведения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69" marR="6316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22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-15" dirty="0" smtClean="0">
                          <a:solidFill>
                            <a:schemeClr val="tx1"/>
                          </a:solidFill>
                          <a:effectLst/>
                        </a:rPr>
                        <a:t>Бадминтон </a:t>
                      </a:r>
                      <a:r>
                        <a:rPr lang="ru-RU" sz="1600" b="0" spc="-15" dirty="0" smtClean="0">
                          <a:solidFill>
                            <a:schemeClr val="tx1"/>
                          </a:solidFill>
                          <a:effectLst/>
                        </a:rPr>
                        <a:t>(2 юн., 2 дев.)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69" marR="6316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15">
                          <a:solidFill>
                            <a:schemeClr val="tx1"/>
                          </a:solidFill>
                          <a:effectLst/>
                        </a:rPr>
                        <a:t>06 – 09.10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69" marR="6316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2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-15" dirty="0">
                          <a:solidFill>
                            <a:schemeClr val="tx1"/>
                          </a:solidFill>
                          <a:effectLst/>
                        </a:rPr>
                        <a:t>Баскетбол 3х3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69" marR="6316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15">
                          <a:solidFill>
                            <a:schemeClr val="tx1"/>
                          </a:solidFill>
                          <a:effectLst/>
                        </a:rPr>
                        <a:t>06 – 09.10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69" marR="6316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2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pc="-15" dirty="0" smtClean="0">
                          <a:solidFill>
                            <a:schemeClr val="tx1"/>
                          </a:solidFill>
                          <a:effectLst/>
                        </a:rPr>
                        <a:t>Плавание </a:t>
                      </a:r>
                      <a:r>
                        <a:rPr lang="ru-RU" sz="1600" b="0" spc="-15" dirty="0" smtClean="0">
                          <a:solidFill>
                            <a:schemeClr val="tx1"/>
                          </a:solidFill>
                          <a:effectLst/>
                        </a:rPr>
                        <a:t>(3 юн., 3 дев.)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69" marR="6316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15">
                          <a:solidFill>
                            <a:schemeClr val="tx1"/>
                          </a:solidFill>
                          <a:effectLst/>
                        </a:rPr>
                        <a:t>06 – 09.10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69" marR="6316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2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pc="-15" dirty="0" smtClean="0">
                          <a:solidFill>
                            <a:schemeClr val="tx1"/>
                          </a:solidFill>
                          <a:effectLst/>
                        </a:rPr>
                        <a:t>Самбо </a:t>
                      </a:r>
                      <a:r>
                        <a:rPr lang="ru-RU" sz="1600" b="0" spc="-15" dirty="0" smtClean="0">
                          <a:solidFill>
                            <a:schemeClr val="tx1"/>
                          </a:solidFill>
                          <a:effectLst/>
                        </a:rPr>
                        <a:t>(2 юн., 2 дев.)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69" marR="6316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15">
                          <a:solidFill>
                            <a:schemeClr val="tx1"/>
                          </a:solidFill>
                          <a:effectLst/>
                        </a:rPr>
                        <a:t>06 – 09.10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69" marR="6316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2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pc="-15" dirty="0">
                          <a:solidFill>
                            <a:schemeClr val="tx1"/>
                          </a:solidFill>
                          <a:effectLst/>
                        </a:rPr>
                        <a:t>Настольный </a:t>
                      </a:r>
                      <a:r>
                        <a:rPr lang="ru-RU" sz="1600" spc="-15" dirty="0" smtClean="0">
                          <a:solidFill>
                            <a:schemeClr val="tx1"/>
                          </a:solidFill>
                          <a:effectLst/>
                        </a:rPr>
                        <a:t>теннис </a:t>
                      </a:r>
                      <a:r>
                        <a:rPr lang="ru-RU" sz="1600" b="0" spc="-15" dirty="0" smtClean="0">
                          <a:solidFill>
                            <a:schemeClr val="tx1"/>
                          </a:solidFill>
                          <a:effectLst/>
                        </a:rPr>
                        <a:t>(2 юн., 2 дев.)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69" marR="6316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15">
                          <a:solidFill>
                            <a:schemeClr val="tx1"/>
                          </a:solidFill>
                          <a:effectLst/>
                        </a:rPr>
                        <a:t>06 – 09.10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69" marR="6316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2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-15" dirty="0" smtClean="0">
                          <a:solidFill>
                            <a:schemeClr val="tx1"/>
                          </a:solidFill>
                          <a:effectLst/>
                        </a:rPr>
                        <a:t>Шахматы </a:t>
                      </a:r>
                      <a:r>
                        <a:rPr lang="ru-RU" sz="1600" b="0" spc="-15" dirty="0" smtClean="0">
                          <a:solidFill>
                            <a:schemeClr val="tx1"/>
                          </a:solidFill>
                          <a:effectLst/>
                        </a:rPr>
                        <a:t>(2 юн., 2 дев.)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69" marR="6316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15">
                          <a:solidFill>
                            <a:schemeClr val="tx1"/>
                          </a:solidFill>
                          <a:effectLst/>
                        </a:rPr>
                        <a:t>06 – 09.10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69" marR="6316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2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-15" dirty="0" smtClean="0">
                          <a:solidFill>
                            <a:schemeClr val="tx1"/>
                          </a:solidFill>
                          <a:effectLst/>
                        </a:rPr>
                        <a:t>Викторина </a:t>
                      </a:r>
                      <a:r>
                        <a:rPr lang="ru-RU" sz="1600" b="0" spc="-15" dirty="0" smtClean="0">
                          <a:solidFill>
                            <a:schemeClr val="tx1"/>
                          </a:solidFill>
                          <a:effectLst/>
                        </a:rPr>
                        <a:t>(2 юн., 2 дев.)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69" marR="6316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15">
                          <a:solidFill>
                            <a:schemeClr val="tx1"/>
                          </a:solidFill>
                          <a:effectLst/>
                        </a:rPr>
                        <a:t>08.10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69" marR="6316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7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-15" dirty="0">
                          <a:solidFill>
                            <a:schemeClr val="tx1"/>
                          </a:solidFill>
                          <a:effectLst/>
                        </a:rPr>
                        <a:t>Полоса препятствий </a:t>
                      </a:r>
                      <a:r>
                        <a:rPr lang="ru-RU" sz="1600" b="0" spc="-15" dirty="0" smtClean="0">
                          <a:solidFill>
                            <a:schemeClr val="tx1"/>
                          </a:solidFill>
                          <a:effectLst/>
                        </a:rPr>
                        <a:t>(5 юн., 5 дев.)</a:t>
                      </a:r>
                      <a:r>
                        <a:rPr lang="ru-RU" sz="1600" spc="-15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69" marR="6316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15" dirty="0">
                          <a:solidFill>
                            <a:schemeClr val="tx1"/>
                          </a:solidFill>
                          <a:effectLst/>
                        </a:rPr>
                        <a:t>09.10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69" marR="6316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12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spc="-1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Спортивное многоборье </a:t>
                      </a:r>
                      <a:r>
                        <a:rPr lang="ru-RU" sz="1600" b="0" spc="-15" dirty="0" smtClean="0">
                          <a:solidFill>
                            <a:schemeClr val="tx1"/>
                          </a:solidFill>
                          <a:effectLst/>
                        </a:rPr>
                        <a:t>(все</a:t>
                      </a:r>
                      <a:r>
                        <a:rPr lang="ru-RU" sz="1600" b="0" spc="-15" baseline="0" dirty="0" smtClean="0">
                          <a:solidFill>
                            <a:schemeClr val="tx1"/>
                          </a:solidFill>
                          <a:effectLst/>
                        </a:rPr>
                        <a:t> участники</a:t>
                      </a:r>
                      <a:r>
                        <a:rPr lang="ru-RU" sz="1600" b="0" spc="-15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600" b="1" kern="1200" spc="-15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b="1" kern="1200" spc="-15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spc="-15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Образовательный проект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spc="-15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«Кадровый резерв студенческого спорта»</a:t>
                      </a:r>
                    </a:p>
                  </a:txBody>
                  <a:tcPr marL="63169" marR="6316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15" dirty="0">
                          <a:solidFill>
                            <a:schemeClr val="tx1"/>
                          </a:solidFill>
                          <a:effectLst/>
                        </a:rPr>
                        <a:t>06 – </a:t>
                      </a:r>
                      <a:r>
                        <a:rPr lang="ru-RU" sz="1600" spc="-15" dirty="0" smtClean="0">
                          <a:solidFill>
                            <a:schemeClr val="tx1"/>
                          </a:solidFill>
                          <a:effectLst/>
                        </a:rPr>
                        <a:t>09.10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spc="-15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spc="-15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-1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06 – 09.10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69" marR="63169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71600" y="1340768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6 </a:t>
            </a:r>
            <a:r>
              <a:rPr lang="ru-RU" dirty="0"/>
              <a:t>октября  - торжественная церемония открытия Фестиваля</a:t>
            </a:r>
          </a:p>
          <a:p>
            <a:r>
              <a:rPr lang="ru-RU" dirty="0"/>
              <a:t>6-9 октября - соревновательные дни</a:t>
            </a:r>
          </a:p>
          <a:p>
            <a:r>
              <a:rPr lang="ru-RU" dirty="0"/>
              <a:t>9 октября - церемония закрытия </a:t>
            </a:r>
            <a:r>
              <a:rPr lang="ru-RU" dirty="0" smtClean="0"/>
              <a:t>Фестиваля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951111"/>
            <a:ext cx="2160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rgbClr val="C00000"/>
                </a:solidFill>
              </a:rPr>
              <a:t>ПРОГРАММА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18863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VII</a:t>
            </a:r>
            <a:r>
              <a:rPr lang="ru-RU" b="1" dirty="0" smtClean="0">
                <a:solidFill>
                  <a:schemeClr val="bg1"/>
                </a:solidFill>
              </a:rPr>
              <a:t> Всероссийский фестиваль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студенческого спорта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34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1719" y="1182784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rgbClr val="C00000"/>
                </a:solidFill>
              </a:rPr>
              <a:t>СХЕМА ПОЛОСЫ ПРЕПЯТСТВИЙ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18863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VII</a:t>
            </a:r>
            <a:r>
              <a:rPr lang="ru-RU" b="1" dirty="0" smtClean="0">
                <a:solidFill>
                  <a:schemeClr val="bg1"/>
                </a:solidFill>
              </a:rPr>
              <a:t> Всероссийский фестиваль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студенческого спорта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2" name="Picture 2" descr="E:\Новая папка\Skhema_dlya_na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62" y="1772816"/>
            <a:ext cx="8756715" cy="3244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365011" y="5309138"/>
            <a:ext cx="80954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Полоса №1                                      торпедо                         беличье колесо                    командные лыжи              полоса №2</a:t>
            </a:r>
            <a:endParaRPr lang="ru-RU" sz="1200" dirty="0"/>
          </a:p>
        </p:txBody>
      </p:sp>
      <p:pic>
        <p:nvPicPr>
          <p:cNvPr id="2072" name="Picture 24" descr="E:\Новая папка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6412"/>
            <a:ext cx="9144000" cy="127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4979995" y="2071881"/>
            <a:ext cx="36964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dirty="0" smtClean="0">
                <a:solidFill>
                  <a:srgbClr val="C00000"/>
                </a:solidFill>
              </a:rPr>
              <a:t>*один и</a:t>
            </a:r>
            <a:r>
              <a:rPr lang="ru-RU" sz="1200" b="1" i="1" dirty="0">
                <a:solidFill>
                  <a:srgbClr val="C00000"/>
                </a:solidFill>
              </a:rPr>
              <a:t>з</a:t>
            </a:r>
            <a:r>
              <a:rPr lang="ru-RU" sz="1200" b="1" i="1" dirty="0" smtClean="0">
                <a:solidFill>
                  <a:srgbClr val="C00000"/>
                </a:solidFill>
              </a:rPr>
              <a:t> участников команды бежит два этапа!!!</a:t>
            </a:r>
            <a:endParaRPr lang="ru-RU" sz="12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90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71600" y="980728"/>
            <a:ext cx="78488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ПОДАЧА ЗАЯВОК НА УЧАСТИЕ</a:t>
            </a:r>
            <a:endParaRPr lang="ru-RU" sz="2400" dirty="0">
              <a:solidFill>
                <a:srgbClr val="C00000"/>
              </a:solidFill>
            </a:endParaRPr>
          </a:p>
          <a:p>
            <a:r>
              <a:rPr lang="ru-RU" sz="2400" dirty="0"/>
              <a:t> </a:t>
            </a:r>
          </a:p>
          <a:p>
            <a:pPr algn="just"/>
            <a:r>
              <a:rPr lang="ru-RU" dirty="0"/>
              <a:t>Предварительные заявки на участие в Фестивале представляются в </a:t>
            </a:r>
            <a:r>
              <a:rPr lang="ru-RU" dirty="0" smtClean="0"/>
              <a:t>УРФУ </a:t>
            </a:r>
            <a:r>
              <a:rPr lang="ru-RU" dirty="0"/>
              <a:t>до</a:t>
            </a:r>
            <a:r>
              <a:rPr lang="ru-RU" b="1" dirty="0"/>
              <a:t> </a:t>
            </a:r>
            <a:r>
              <a:rPr lang="ru-RU" u="sng" dirty="0"/>
              <a:t>14 сентября 2015 </a:t>
            </a:r>
            <a:r>
              <a:rPr lang="ru-RU" u="sng" dirty="0" smtClean="0"/>
              <a:t>года</a:t>
            </a:r>
            <a:r>
              <a:rPr lang="ru-RU" dirty="0" smtClean="0"/>
              <a:t>, именные </a:t>
            </a:r>
            <a:r>
              <a:rPr lang="ru-RU" dirty="0"/>
              <a:t>заявки сборных команд субъектов Российской Федерации представляются в УрФУ</a:t>
            </a:r>
            <a:r>
              <a:rPr lang="ru-RU" b="1" dirty="0"/>
              <a:t> </a:t>
            </a:r>
            <a:r>
              <a:rPr lang="ru-RU" dirty="0"/>
              <a:t>до </a:t>
            </a:r>
            <a:r>
              <a:rPr lang="ru-RU" u="sng" dirty="0"/>
              <a:t>28 сентября 2015 года</a:t>
            </a:r>
            <a:r>
              <a:rPr lang="ru-RU" b="1" dirty="0"/>
              <a:t> </a:t>
            </a:r>
            <a:r>
              <a:rPr lang="ru-RU" dirty="0"/>
              <a:t>в соответствии с </a:t>
            </a:r>
            <a:r>
              <a:rPr lang="ru-RU" dirty="0" smtClean="0"/>
              <a:t>Положением фестиваля.</a:t>
            </a:r>
            <a:endParaRPr lang="ru-RU" dirty="0"/>
          </a:p>
          <a:p>
            <a:pPr algn="just"/>
            <a:r>
              <a:rPr lang="ru-RU" dirty="0"/>
              <a:t> </a:t>
            </a:r>
          </a:p>
          <a:p>
            <a:pPr algn="just"/>
            <a:r>
              <a:rPr lang="ru-RU" dirty="0"/>
              <a:t>Информация о Фестивале размещена на сайте ФГАОУ ВПО «Уральский федеральный университет имени первого Президента России Б.Н</a:t>
            </a:r>
            <a:r>
              <a:rPr lang="ru-RU" dirty="0" smtClean="0"/>
              <a:t>. Ельцина</a:t>
            </a:r>
            <a:r>
              <a:rPr lang="ru-RU" dirty="0"/>
              <a:t>» </a:t>
            </a:r>
            <a:r>
              <a:rPr lang="ru-RU" u="sng" dirty="0" err="1">
                <a:hlinkClick r:id="rId2"/>
              </a:rPr>
              <a:t>www</a:t>
            </a:r>
            <a:r>
              <a:rPr lang="ru-RU" u="sng" dirty="0">
                <a:hlinkClick r:id="rId2"/>
              </a:rPr>
              <a:t>.</a:t>
            </a:r>
            <a:r>
              <a:rPr lang="en-US" u="sng" dirty="0">
                <a:hlinkClick r:id="rId2"/>
              </a:rPr>
              <a:t>urfu</a:t>
            </a:r>
            <a:r>
              <a:rPr lang="ru-RU" u="sng" dirty="0">
                <a:hlinkClick r:id="rId2"/>
              </a:rPr>
              <a:t>.</a:t>
            </a:r>
            <a:r>
              <a:rPr lang="ru-RU" u="sng" dirty="0" err="1">
                <a:hlinkClick r:id="rId2"/>
              </a:rPr>
              <a:t>ru</a:t>
            </a:r>
            <a:r>
              <a:rPr lang="ru-RU" dirty="0"/>
              <a:t> 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Адрес проводящей организации: 620002, г. Екатеринбург, ул.Мира,19</a:t>
            </a:r>
          </a:p>
          <a:p>
            <a:r>
              <a:rPr lang="ru-RU" dirty="0"/>
              <a:t>Тел./факс:  +</a:t>
            </a:r>
            <a:r>
              <a:rPr lang="ru-RU" dirty="0" smtClean="0"/>
              <a:t>7(343)375-97-47; </a:t>
            </a:r>
            <a:r>
              <a:rPr lang="ru-RU" dirty="0" err="1" smtClean="0"/>
              <a:t>эл.почта</a:t>
            </a:r>
            <a:r>
              <a:rPr lang="ru-RU" dirty="0" smtClean="0"/>
              <a:t>: </a:t>
            </a:r>
            <a:r>
              <a:rPr lang="en-US" dirty="0"/>
              <a:t>cspsk.urfu@gmail.com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ru-RU" dirty="0"/>
              <a:t>Контактное лицо</a:t>
            </a:r>
            <a:r>
              <a:rPr lang="ru-RU" dirty="0" smtClean="0"/>
              <a:t>: Шурманов </a:t>
            </a:r>
            <a:r>
              <a:rPr lang="ru-RU" dirty="0"/>
              <a:t>Евгений Геннадьевич</a:t>
            </a:r>
          </a:p>
          <a:p>
            <a:r>
              <a:rPr lang="ru-RU" dirty="0"/>
              <a:t>тел. +</a:t>
            </a:r>
            <a:r>
              <a:rPr lang="ru-RU" dirty="0" smtClean="0"/>
              <a:t>79222220202, </a:t>
            </a:r>
            <a:r>
              <a:rPr lang="en-US" dirty="0" smtClean="0"/>
              <a:t>e</a:t>
            </a:r>
            <a:r>
              <a:rPr lang="ru-RU" dirty="0"/>
              <a:t>-</a:t>
            </a:r>
            <a:r>
              <a:rPr lang="en-US" dirty="0"/>
              <a:t>mail</a:t>
            </a:r>
            <a:r>
              <a:rPr lang="ru-RU" dirty="0"/>
              <a:t>: shurmanov@bk.ru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18863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VII</a:t>
            </a:r>
            <a:r>
              <a:rPr lang="ru-RU" b="1" dirty="0" smtClean="0">
                <a:solidFill>
                  <a:schemeClr val="bg1"/>
                </a:solidFill>
              </a:rPr>
              <a:t> Всероссийский фестиваль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студенческого спорта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87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343</Words>
  <Application>Microsoft Office PowerPoint</Application>
  <PresentationFormat>Экран (4:3)</PresentationFormat>
  <Paragraphs>88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sportclub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Baban</dc:creator>
  <cp:lastModifiedBy>Baban</cp:lastModifiedBy>
  <cp:revision>18</cp:revision>
  <dcterms:created xsi:type="dcterms:W3CDTF">2015-06-15T12:58:32Z</dcterms:created>
  <dcterms:modified xsi:type="dcterms:W3CDTF">2015-09-08T10:57:09Z</dcterms:modified>
</cp:coreProperties>
</file>