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75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4" r:id="rId15"/>
    <p:sldId id="267" r:id="rId16"/>
    <p:sldId id="268" r:id="rId17"/>
    <p:sldId id="269" r:id="rId18"/>
    <p:sldId id="273" r:id="rId19"/>
    <p:sldId id="270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7" autoAdjust="0"/>
  </p:normalViewPr>
  <p:slideViewPr>
    <p:cSldViewPr>
      <p:cViewPr>
        <p:scale>
          <a:sx n="100" d="100"/>
          <a:sy n="100" d="100"/>
        </p:scale>
        <p:origin x="-130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6ABA-6137-49A0-94CC-48B0F302021E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8E130-7D6D-4F93-9ABB-A13929C2EF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8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8E130-7D6D-4F93-9ABB-A13929C2EF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1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13E6-00B1-450F-AC4C-82E28A043F12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C12-F035-4E62-B21B-D32E3168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0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13E6-00B1-450F-AC4C-82E28A043F12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C12-F035-4E62-B21B-D32E3168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5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13E6-00B1-450F-AC4C-82E28A043F12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C12-F035-4E62-B21B-D32E3168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7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13E6-00B1-450F-AC4C-82E28A043F12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C12-F035-4E62-B21B-D32E3168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8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13E6-00B1-450F-AC4C-82E28A043F12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C12-F035-4E62-B21B-D32E3168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2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13E6-00B1-450F-AC4C-82E28A043F12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C12-F035-4E62-B21B-D32E3168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5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13E6-00B1-450F-AC4C-82E28A043F12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C12-F035-4E62-B21B-D32E3168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0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13E6-00B1-450F-AC4C-82E28A043F12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C12-F035-4E62-B21B-D32E3168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5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13E6-00B1-450F-AC4C-82E28A043F12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C12-F035-4E62-B21B-D32E3168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5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13E6-00B1-450F-AC4C-82E28A043F12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C12-F035-4E62-B21B-D32E3168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7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13E6-00B1-450F-AC4C-82E28A043F12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C12-F035-4E62-B21B-D32E3168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2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913E6-00B1-450F-AC4C-82E28A043F12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7C12-F035-4E62-B21B-D32E31686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0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vk.com/sporturf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BAN\Downloads\фон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9144000" cy="687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999" y="1684516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Федеральное государственное автономное образовательное учреждение</a:t>
            </a:r>
          </a:p>
          <a:p>
            <a:pPr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высшего профессионального образования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«Уральский федеральный университет имени первого Президента России </a:t>
            </a:r>
            <a:r>
              <a:rPr lang="ru-RU" sz="1400" b="1" dirty="0" err="1" smtClean="0">
                <a:solidFill>
                  <a:schemeClr val="bg1">
                    <a:lumMod val="50000"/>
                  </a:schemeClr>
                </a:solidFill>
              </a:rPr>
              <a:t>Б.Н.Ельцина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</a:p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31640" y="5157192"/>
            <a:ext cx="6400800" cy="1169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2" descr="D:\Desktop\Служебные\sport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18211"/>
            <a:ext cx="2447072" cy="204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524999" y="2473718"/>
            <a:ext cx="8007441" cy="2599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tx2"/>
                </a:solidFill>
              </a:rPr>
              <a:t>ОТЧЕТ 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по спортивно – массовой работе 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Уральского федерального университета </a:t>
            </a:r>
            <a:endParaRPr lang="ru-RU" sz="2800" dirty="0">
              <a:solidFill>
                <a:schemeClr val="tx2"/>
              </a:solidFill>
            </a:endParaRPr>
          </a:p>
          <a:p>
            <a:r>
              <a:rPr lang="ru-RU" sz="2800" b="1" dirty="0">
                <a:solidFill>
                  <a:schemeClr val="tx2"/>
                </a:solidFill>
              </a:rPr>
              <a:t>за 2014/2015 </a:t>
            </a:r>
            <a:r>
              <a:rPr lang="ru-RU" sz="2800" b="1" dirty="0" err="1">
                <a:solidFill>
                  <a:schemeClr val="tx2"/>
                </a:solidFill>
              </a:rPr>
              <a:t>уч.год</a:t>
            </a:r>
            <a:endParaRPr lang="ru-RU" sz="2800" dirty="0">
              <a:solidFill>
                <a:schemeClr val="tx2"/>
              </a:solidFill>
            </a:endParaRPr>
          </a:p>
          <a:p>
            <a:pPr algn="r"/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059832" y="3142419"/>
            <a:ext cx="4032448" cy="2302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92279" y="2248846"/>
            <a:ext cx="1160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Май, 2014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8" name="Picture 2" descr="\\ANNA\Sport-Club\ВЕСНА ПОБЕДЫ фото\8.05\8.05\ГТО Участники Фестиваля  (Сафаров Илья)\_ID_69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921" r="18458" b="4095"/>
          <a:stretch/>
        </p:blipFill>
        <p:spPr bwMode="auto">
          <a:xfrm>
            <a:off x="1771798" y="2239507"/>
            <a:ext cx="1917799" cy="275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\\ANNA\Sport-Club\ВЕСНА ПОБЕДЫ фото\8.05\8.05\ГТО Участники Фестиваля  (Сафаров Илья)\_ID_72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"/>
          <a:stretch/>
        </p:blipFill>
        <p:spPr bwMode="auto">
          <a:xfrm>
            <a:off x="61070" y="2216152"/>
            <a:ext cx="1887086" cy="268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\\ANNA\Sport-Club\ВЕСНА ПОБЕДЫ фото\6.05\6.05\ГТО VIP и студенты (Сафаров Илья)\_ID_55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1" b="3225"/>
          <a:stretch/>
        </p:blipFill>
        <p:spPr bwMode="auto">
          <a:xfrm>
            <a:off x="5513912" y="2233342"/>
            <a:ext cx="1794392" cy="24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\\ANNA\Sport-Club\ВЕСНА ПОБЕДЫ фото\6.05\6.05\ГТО VIP и студенты (Сафаров Илья)\_ID_567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26320" r="5030" b="1680"/>
          <a:stretch/>
        </p:blipFill>
        <p:spPr bwMode="auto">
          <a:xfrm>
            <a:off x="7283243" y="2229948"/>
            <a:ext cx="1897269" cy="24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boss\Downloads\ГТО ФОТО\ГТО ФОТО\Старт ГТ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84" y="2233342"/>
            <a:ext cx="3658779" cy="243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6" y="6165304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92522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. Реализация календарного плана спортивно-массовых мероприятий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5566" y="1261451"/>
            <a:ext cx="87380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Студенческие старты  всероссийского физкультурно-спортивного комплекса </a:t>
            </a:r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«</a:t>
            </a:r>
            <a:r>
              <a:rPr lang="ru-RU" b="1" dirty="0">
                <a:solidFill>
                  <a:schemeClr val="tx2"/>
                </a:solidFill>
              </a:rPr>
              <a:t>Готов к труду и обороне!» в Уральском </a:t>
            </a:r>
            <a:r>
              <a:rPr lang="ru-RU" b="1" dirty="0" smtClean="0">
                <a:solidFill>
                  <a:schemeClr val="tx2"/>
                </a:solidFill>
              </a:rPr>
              <a:t>федеральном                 </a:t>
            </a:r>
          </a:p>
          <a:p>
            <a:r>
              <a:rPr lang="ru-RU" b="1" i="1" dirty="0" smtClean="0"/>
              <a:t>              более 2000 чел.  (в </a:t>
            </a:r>
            <a:r>
              <a:rPr lang="ru-RU" b="1" i="1" dirty="0" err="1" smtClean="0"/>
              <a:t>т.ч</a:t>
            </a:r>
            <a:r>
              <a:rPr lang="ru-RU" b="1" i="1" dirty="0" smtClean="0"/>
              <a:t>. 33 – «золото», 119 – «серебро», 267 – «бронза»           </a:t>
            </a:r>
            <a:endParaRPr lang="ru-RU" b="1" i="1" dirty="0"/>
          </a:p>
        </p:txBody>
      </p:sp>
      <p:pic>
        <p:nvPicPr>
          <p:cNvPr id="16" name="Picture 7" descr="\\ANNA\Sport-Club\ВЕСНА ПОБЕДЫ фото\7.05\7.05\ГТО  (Сафаров Илья)\_ID_619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3" t="2669" r="1676" b="2043"/>
          <a:stretch/>
        </p:blipFill>
        <p:spPr bwMode="auto">
          <a:xfrm>
            <a:off x="10476656" y="801712"/>
            <a:ext cx="3272021" cy="229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\\ANNA\Sport-Club\ВЕСНА ПОБЕДЫ фото\6.05\6.05\ГТО VIP и студенты (Сафаров Илья)\_ID_571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" b="6761"/>
          <a:stretch/>
        </p:blipFill>
        <p:spPr bwMode="auto">
          <a:xfrm>
            <a:off x="5148064" y="4515092"/>
            <a:ext cx="3995936" cy="233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\\ANNA\Sport-Club\ВЕСНА ПОБЕДЫ фото\8.05\8.05\ГТО Участники Фестиваля  (Сафаров Илья)\_ID_700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/>
          <a:stretch/>
        </p:blipFill>
        <p:spPr bwMode="auto">
          <a:xfrm>
            <a:off x="3491880" y="4515092"/>
            <a:ext cx="1671766" cy="233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\\ANNA\Sport-Club\ВЕСНА ПОБЕДЫ фото\7.05\7.05\ГТО  (Сафаров Илья)\_ID_626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" y="4515091"/>
            <a:ext cx="3500862" cy="23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boss\Downloads\_ID_7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162"/>
            <a:ext cx="4002991" cy="26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6" y="6237096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4389" y="1167735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. Реализация календарного плана спортивно-массовых мероприятий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9798" y="1543831"/>
            <a:ext cx="4657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Легкоатлетическая эстафета </a:t>
            </a:r>
            <a:r>
              <a:rPr lang="ru-RU" b="1" dirty="0" smtClean="0">
                <a:solidFill>
                  <a:schemeClr val="tx2"/>
                </a:solidFill>
              </a:rPr>
              <a:t>УрФУ,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Патриотическая </a:t>
            </a:r>
            <a:r>
              <a:rPr lang="ru-RU" b="1" dirty="0">
                <a:solidFill>
                  <a:schemeClr val="tx2"/>
                </a:solidFill>
              </a:rPr>
              <a:t>эстафета «Великая Победа»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7427" y="1545699"/>
            <a:ext cx="1220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9 Мая, 2015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4" descr="\\ANNA\Sport-Club\ВЕСНА ПОБЕДЫ фото\9.05\Патриотическая Эстафета(Сафаров Илья)\Патриотическая Эстафета(Сафаров Илья)\_ID_7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" y="4360499"/>
            <a:ext cx="3782325" cy="252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ANNA\Sport-Club\ВЕСНА ПОБЕДЫ фото\9.05\Патриотическая Эстафета(Сафаров Илья)\Патриотическая Эстафета(Сафаров Илья)\_ID_76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6"/>
          <a:stretch/>
        </p:blipFill>
        <p:spPr bwMode="auto">
          <a:xfrm>
            <a:off x="7565188" y="2190162"/>
            <a:ext cx="1578812" cy="217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ANNA\Sport-Club\ВЕСНА ПОБЕДЫ фото\9.05\Патриотическая Эстафета(Сафаров Илья)\Патриотическая Эстафета(Сафаров Илья)\_ID_768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6" r="4674"/>
          <a:stretch/>
        </p:blipFill>
        <p:spPr bwMode="auto">
          <a:xfrm>
            <a:off x="2989026" y="4360638"/>
            <a:ext cx="2412943" cy="251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\\ANNA\Sport-Club\ВЕСНА ПОБЕДЫ фото\9.05\Патриотическая Эстафета(Сафаров Илья)\Патриотическая Эстафета(Сафаров Илья)\_ID_77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21" y="4360638"/>
            <a:ext cx="3774379" cy="251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boss\Downloads\_ID_753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6"/>
          <a:stretch/>
        </p:blipFill>
        <p:spPr bwMode="auto">
          <a:xfrm>
            <a:off x="4002991" y="2190162"/>
            <a:ext cx="3552691" cy="217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C:\Users\boss\Pictures\pwah3MndH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82" y="2780928"/>
            <a:ext cx="2951506" cy="196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oss\Pictures\_e73CASDIJ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8"/>
          <a:stretch/>
        </p:blipFill>
        <p:spPr bwMode="auto">
          <a:xfrm>
            <a:off x="0" y="2780928"/>
            <a:ext cx="2803792" cy="21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9092" y="6197953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. Реализация календарного плана спортивно-массовых мероприятий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73485" y="1835532"/>
            <a:ext cx="5682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TT" b="1" dirty="0">
                <a:solidFill>
                  <a:schemeClr val="tx2"/>
                </a:solidFill>
              </a:rPr>
              <a:t>XXIII</a:t>
            </a:r>
            <a:r>
              <a:rPr lang="ru-RU" b="1" dirty="0">
                <a:solidFill>
                  <a:schemeClr val="tx2"/>
                </a:solidFill>
              </a:rPr>
              <a:t> Универсиада </a:t>
            </a:r>
            <a:r>
              <a:rPr lang="ru-RU" b="1" dirty="0" err="1" smtClean="0">
                <a:solidFill>
                  <a:schemeClr val="tx2"/>
                </a:solidFill>
              </a:rPr>
              <a:t>УрФУ</a:t>
            </a:r>
            <a:r>
              <a:rPr lang="ru-RU" b="1" dirty="0" smtClean="0">
                <a:solidFill>
                  <a:schemeClr val="tx2"/>
                </a:solidFill>
              </a:rPr>
              <a:t> – </a:t>
            </a:r>
          </a:p>
          <a:p>
            <a:r>
              <a:rPr lang="ru-RU" dirty="0" smtClean="0"/>
              <a:t>                комплексное мероприятие по 18 видам спорта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64744" y="1866310"/>
            <a:ext cx="26888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Октябрь 2014 г. - Май 2015 г.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146" name="Picture 2" descr="C:\Users\boss\Pictures\lV0WsZ_pxy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/>
          <a:stretch/>
        </p:blipFill>
        <p:spPr bwMode="auto">
          <a:xfrm>
            <a:off x="0" y="4779210"/>
            <a:ext cx="2803792" cy="21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boss\Pictures\j2frQ0NqWe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7" b="10666"/>
          <a:stretch/>
        </p:blipFill>
        <p:spPr bwMode="auto">
          <a:xfrm>
            <a:off x="2783181" y="4779210"/>
            <a:ext cx="2951506" cy="213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ABAN\Downloads\JQxjSRq2uo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87" y="2780928"/>
            <a:ext cx="3408741" cy="227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boss\Pictures\r6CNnOpbHu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2" b="13166"/>
          <a:stretch/>
        </p:blipFill>
        <p:spPr bwMode="auto">
          <a:xfrm>
            <a:off x="5734687" y="4797152"/>
            <a:ext cx="3408741" cy="212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176" y="6165304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. Реализация календарного плана спортивно-массовых мероприятий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73485" y="1916832"/>
            <a:ext cx="256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TT" dirty="0">
                <a:solidFill>
                  <a:schemeClr val="tx2"/>
                </a:solidFill>
              </a:rPr>
              <a:t>XXIII</a:t>
            </a:r>
            <a:r>
              <a:rPr lang="ru-RU" dirty="0">
                <a:solidFill>
                  <a:schemeClr val="tx2"/>
                </a:solidFill>
              </a:rPr>
              <a:t> Универсиада </a:t>
            </a:r>
            <a:r>
              <a:rPr lang="ru-RU" dirty="0" smtClean="0">
                <a:solidFill>
                  <a:schemeClr val="tx2"/>
                </a:solidFill>
              </a:rPr>
              <a:t>УрФУ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1916832"/>
            <a:ext cx="1482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В течении года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581307"/>
              </p:ext>
            </p:extLst>
          </p:nvPr>
        </p:nvGraphicFramePr>
        <p:xfrm>
          <a:off x="539552" y="2492896"/>
          <a:ext cx="8229606" cy="3532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7433"/>
                <a:gridCol w="221673"/>
                <a:gridCol w="221673"/>
                <a:gridCol w="221673"/>
                <a:gridCol w="221673"/>
                <a:gridCol w="221673"/>
                <a:gridCol w="221673"/>
                <a:gridCol w="221673"/>
                <a:gridCol w="216131"/>
                <a:gridCol w="216131"/>
                <a:gridCol w="216131"/>
                <a:gridCol w="216131"/>
                <a:gridCol w="216131"/>
                <a:gridCol w="216131"/>
                <a:gridCol w="216131"/>
                <a:gridCol w="221673"/>
                <a:gridCol w="216131"/>
                <a:gridCol w="216131"/>
                <a:gridCol w="221673"/>
                <a:gridCol w="221673"/>
                <a:gridCol w="216131"/>
                <a:gridCol w="216131"/>
                <a:gridCol w="221673"/>
                <a:gridCol w="221673"/>
                <a:gridCol w="221673"/>
                <a:gridCol w="216131"/>
                <a:gridCol w="216131"/>
                <a:gridCol w="216131"/>
                <a:gridCol w="216131"/>
                <a:gridCol w="221673"/>
                <a:gridCol w="216131"/>
                <a:gridCol w="216131"/>
                <a:gridCol w="216131"/>
                <a:gridCol w="216131"/>
                <a:gridCol w="216131"/>
                <a:gridCol w="216131"/>
              </a:tblGrid>
              <a:tr h="69672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Институт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Гандбол (жен)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Мини-футбол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Волейбол (жен)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Легкая атлетика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Волейбол (муж)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Армспорт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Бадминтон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Лыжи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Плавание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Шахматы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Скалолазание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Бокс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Пауэрлифтинг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Настольный теннис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Аэробика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Гандбол (муж)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Баскетбол (муж)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Дзюдо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Спортивное ориентирование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Баскетбол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Эстафета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Итоги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муж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жен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муж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жен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муж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жен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муж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жен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муж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жен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муж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муж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жен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муж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муж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муж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жен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жен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муж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жен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муж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жен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жен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муж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жен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смешанные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муж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жен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vert="vert270" anchor="b"/>
                </a:tc>
              </a:tr>
              <a:tr h="1639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ИММт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</a:tr>
              <a:tr h="1639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ИФКСиМП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</a:tr>
              <a:tr h="1639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ФТИ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</a:tr>
              <a:tr h="1639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ХТИ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</a:tr>
              <a:tr h="1639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УралЭНИН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</a:tr>
              <a:tr h="1639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</a:tr>
              <a:tr h="1639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ММИ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</a:tr>
              <a:tr h="1639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ВШЭМ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</a:tr>
              <a:tr h="1639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ИнФО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</a:tr>
              <a:tr h="1639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ИСПН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</a:tr>
              <a:tr h="1639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ИГУП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</a:tr>
              <a:tr h="1639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ИГНИ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</a:tr>
              <a:tr h="1639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</a:tr>
              <a:tr h="1639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ИРИТ-РТФ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</a:tr>
              <a:tr h="17213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ИМКН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7" marR="8197" marT="819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9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345356"/>
              </p:ext>
            </p:extLst>
          </p:nvPr>
        </p:nvGraphicFramePr>
        <p:xfrm>
          <a:off x="467544" y="2060848"/>
          <a:ext cx="4610100" cy="3429000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609600"/>
                <a:gridCol w="609600"/>
                <a:gridCol w="609600"/>
                <a:gridCol w="609600"/>
              </a:tblGrid>
              <a:tr h="190500">
                <a:tc rowSpan="3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Институт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Итоговое место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2014/2015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2013/2014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Жен.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Муж.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Жен.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ИММт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ИФКСиМП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УралЭНИН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ММИ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ИГУП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ИГНИ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ИЕН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ИРИТ-РТФ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ИМКН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126876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Итоги </a:t>
            </a:r>
            <a:r>
              <a:rPr lang="ru-RU" b="1" dirty="0" smtClean="0">
                <a:solidFill>
                  <a:schemeClr val="tx2"/>
                </a:solidFill>
              </a:rPr>
              <a:t>традиционной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Студенческой </a:t>
            </a:r>
            <a:r>
              <a:rPr lang="ru-RU" b="1" dirty="0" smtClean="0">
                <a:solidFill>
                  <a:schemeClr val="tx2"/>
                </a:solidFill>
              </a:rPr>
              <a:t>Универсиады </a:t>
            </a:r>
            <a:r>
              <a:rPr lang="ru-RU" b="1" dirty="0" err="1">
                <a:solidFill>
                  <a:schemeClr val="tx2"/>
                </a:solidFill>
              </a:rPr>
              <a:t>УрФУ</a:t>
            </a:r>
            <a:r>
              <a:rPr lang="ru-RU" b="1" dirty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537731"/>
              </p:ext>
            </p:extLst>
          </p:nvPr>
        </p:nvGraphicFramePr>
        <p:xfrm>
          <a:off x="5772348" y="2060848"/>
          <a:ext cx="2832100" cy="342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836"/>
                <a:gridCol w="1014836"/>
                <a:gridCol w="802428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Институт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Итоговое место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2014/2015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2013/2014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ФТИ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ИММт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УралЭНИН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ММИ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ХТИ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ИРИТ-РТФ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ВШЭМ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ИЕН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ИГНИ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ИСПН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ИМКН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ИГУП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ИнФО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ИВТОиБ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ИФКСиМП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48472" y="1146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tx2"/>
                </a:solidFill>
              </a:rPr>
              <a:t>Итоги смотр-конкурса                                                             по спортивно-массовой работе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6165304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2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176" y="6165304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II</a:t>
            </a:r>
            <a:r>
              <a:rPr lang="ru-RU" b="1" dirty="0">
                <a:solidFill>
                  <a:schemeClr val="tx2"/>
                </a:solidFill>
              </a:rPr>
              <a:t>. Развитие спортивно-массовой работы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1916832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chemeClr val="tx2"/>
                </a:solidFill>
              </a:rPr>
              <a:t>«Фитнес УрФУ»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/>
              <a:t>- это бесплатные групповые еженедельные занятия фитнесом для </a:t>
            </a:r>
            <a:r>
              <a:rPr lang="ru-RU" dirty="0" smtClean="0"/>
              <a:t>студентов. </a:t>
            </a:r>
            <a:r>
              <a:rPr lang="ru-RU" dirty="0" smtClean="0"/>
              <a:t>Информационная поддержка </a:t>
            </a:r>
            <a:r>
              <a:rPr lang="ru-RU" dirty="0" smtClean="0"/>
              <a:t>мероприятия, </a:t>
            </a:r>
            <a:r>
              <a:rPr lang="ru-RU" dirty="0" smtClean="0"/>
              <a:t>позволила </a:t>
            </a:r>
            <a:r>
              <a:rPr lang="ru-RU" dirty="0"/>
              <a:t>уже в первый год проведения собрать большое количество </a:t>
            </a:r>
            <a:r>
              <a:rPr lang="ru-RU" dirty="0" smtClean="0"/>
              <a:t>участников. </a:t>
            </a:r>
          </a:p>
          <a:p>
            <a:pPr lvl="0" algn="just"/>
            <a:endParaRPr lang="ru-RU" b="1" i="1" dirty="0"/>
          </a:p>
          <a:p>
            <a:pPr lvl="0" algn="r"/>
            <a:r>
              <a:rPr lang="ru-RU" b="1" i="1" dirty="0" smtClean="0"/>
              <a:t>Общее </a:t>
            </a:r>
            <a:r>
              <a:rPr lang="ru-RU" b="1" i="1" dirty="0"/>
              <a:t>кол-во участников: более 700 чел</a:t>
            </a:r>
            <a:r>
              <a:rPr lang="ru-RU" b="1" i="1" dirty="0" smtClean="0"/>
              <a:t>.</a:t>
            </a:r>
            <a:endParaRPr lang="ru-RU" dirty="0"/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4JwZmD5Lc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42" y="4509120"/>
            <a:ext cx="30099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jKJX6Tz9u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18046"/>
            <a:ext cx="2323675" cy="38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1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176" y="6165304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9675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II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. Развитие спортивно-массовой работы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148478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Создание спортивно-оздоровительных площадок на территории студенческого городка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00192" y="2364943"/>
            <a:ext cx="25922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Создание студенческих оздоровительных </a:t>
            </a:r>
            <a:r>
              <a:rPr lang="ru-RU" sz="1600" b="1" dirty="0" smtClean="0"/>
              <a:t>площадок</a:t>
            </a:r>
          </a:p>
          <a:p>
            <a:pPr algn="just"/>
            <a:endParaRPr lang="ru-RU" sz="1600" dirty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уличная спортивная</a:t>
            </a:r>
          </a:p>
          <a:p>
            <a:pPr algn="just"/>
            <a:r>
              <a:rPr lang="ru-RU" sz="1600" dirty="0" smtClean="0"/>
              <a:t>площадка </a:t>
            </a:r>
            <a:r>
              <a:rPr lang="ru-RU" sz="1600" dirty="0"/>
              <a:t>для </a:t>
            </a:r>
            <a:r>
              <a:rPr lang="ru-RU" sz="1600" dirty="0" smtClean="0"/>
              <a:t>фитнеса;</a:t>
            </a:r>
          </a:p>
          <a:p>
            <a:pPr algn="just"/>
            <a:endParaRPr lang="ru-RU" sz="1600" dirty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открытая </a:t>
            </a:r>
            <a:r>
              <a:rPr lang="ru-RU" sz="1600" dirty="0"/>
              <a:t>площадка </a:t>
            </a:r>
            <a:r>
              <a:rPr lang="ru-RU" sz="1600" dirty="0" smtClean="0"/>
              <a:t>для</a:t>
            </a:r>
          </a:p>
          <a:p>
            <a:pPr algn="just"/>
            <a:r>
              <a:rPr lang="ru-RU" sz="1600" dirty="0" smtClean="0"/>
              <a:t>игровых </a:t>
            </a:r>
            <a:r>
              <a:rPr lang="ru-RU" sz="1600" dirty="0"/>
              <a:t>видов спорта (волейбол, </a:t>
            </a:r>
            <a:r>
              <a:rPr lang="ru-RU" sz="1600" dirty="0" err="1"/>
              <a:t>стритбол</a:t>
            </a:r>
            <a:r>
              <a:rPr lang="ru-RU" sz="1600" dirty="0" smtClean="0"/>
              <a:t>);</a:t>
            </a:r>
          </a:p>
          <a:p>
            <a:pPr algn="just"/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/>
              <a:t>м</a:t>
            </a:r>
            <a:r>
              <a:rPr lang="ru-RU" sz="1600" dirty="0" smtClean="0"/>
              <a:t>обильный парк для</a:t>
            </a:r>
          </a:p>
          <a:p>
            <a:pPr algn="just"/>
            <a:r>
              <a:rPr lang="ru-RU" sz="1600" dirty="0" smtClean="0"/>
              <a:t>сдачи норм ГТО.</a:t>
            </a:r>
            <a:endParaRPr lang="ru-RU" sz="1600" dirty="0"/>
          </a:p>
        </p:txBody>
      </p:sp>
      <p:pic>
        <p:nvPicPr>
          <p:cNvPr id="5121" name="Picture 1" descr="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6199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2364943"/>
            <a:ext cx="2304256" cy="56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176" y="6165304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II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. Развитие спортивно-массовой работы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177281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tx2"/>
                </a:solidFill>
              </a:rPr>
              <a:t>Укрепление спортивной материально-технической базы СОК «Песчаное»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0269" y="2780928"/>
            <a:ext cx="5670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Снегоход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Резак и борона для прокладывания </a:t>
            </a:r>
            <a:r>
              <a:rPr lang="ru-RU" dirty="0" smtClean="0"/>
              <a:t>лыжни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Комплекты для лыжных гонок (палки, лыжи, </a:t>
            </a:r>
            <a:r>
              <a:rPr lang="ru-RU" dirty="0" smtClean="0"/>
              <a:t>ботинки)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Коньки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Сушилка для спортивной обуви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182505"/>
            <a:ext cx="5716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Новое оборудование </a:t>
            </a:r>
            <a:r>
              <a:rPr lang="ru-RU" dirty="0">
                <a:solidFill>
                  <a:schemeClr val="tx2"/>
                </a:solidFill>
              </a:rPr>
              <a:t>и </a:t>
            </a:r>
            <a:r>
              <a:rPr lang="ru-RU" dirty="0" smtClean="0">
                <a:solidFill>
                  <a:schemeClr val="tx2"/>
                </a:solidFill>
              </a:rPr>
              <a:t>инвентарь базы СОК «</a:t>
            </a:r>
            <a:r>
              <a:rPr lang="ru-RU" dirty="0" err="1" smtClean="0">
                <a:solidFill>
                  <a:schemeClr val="tx2"/>
                </a:solidFill>
              </a:rPr>
              <a:t>Пасчаное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user\AppData\Local\Microsoft\Windows\Temporary Internet Files\Content.IE5\EE10SJ5C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3271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8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176" y="6165304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II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. Развитие спортивно-массовой работы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177281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Изменение</a:t>
            </a:r>
            <a:r>
              <a:rPr lang="ru-RU" b="1" dirty="0">
                <a:solidFill>
                  <a:schemeClr val="tx2"/>
                </a:solidFill>
              </a:rPr>
              <a:t> информационного поля спортивно-массовых </a:t>
            </a:r>
            <a:r>
              <a:rPr lang="ru-RU" b="1" dirty="0" smtClean="0">
                <a:solidFill>
                  <a:schemeClr val="tx2"/>
                </a:solidFill>
              </a:rPr>
              <a:t>мероприятий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6061" y="2255129"/>
            <a:ext cx="4896544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оздание </a:t>
            </a:r>
            <a:r>
              <a:rPr lang="ru-RU" dirty="0"/>
              <a:t>информационной группы в соц. сетях «</a:t>
            </a:r>
            <a:r>
              <a:rPr lang="ru-RU" dirty="0" err="1"/>
              <a:t>ВКонтакте</a:t>
            </a:r>
            <a:r>
              <a:rPr lang="ru-RU" dirty="0" smtClean="0"/>
              <a:t>»</a:t>
            </a:r>
          </a:p>
          <a:p>
            <a:endParaRPr lang="ru-RU" sz="1000" dirty="0">
              <a:solidFill>
                <a:schemeClr val="tx2"/>
              </a:solidFill>
            </a:endParaRPr>
          </a:p>
          <a:p>
            <a:r>
              <a:rPr lang="ru-RU" b="1" dirty="0" smtClean="0"/>
              <a:t>«Спорт </a:t>
            </a:r>
            <a:r>
              <a:rPr lang="ru-RU" b="1" dirty="0"/>
              <a:t>УрФУ»</a:t>
            </a:r>
          </a:p>
          <a:p>
            <a:r>
              <a:rPr lang="ru-RU" dirty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chemeClr val="tx2"/>
                </a:solidFill>
                <a:hlinkClick r:id="rId2"/>
              </a:rPr>
              <a:t>http://vk.com/sporturfu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sz="1600" dirty="0" smtClean="0"/>
              <a:t>В </a:t>
            </a:r>
            <a:r>
              <a:rPr lang="ru-RU" sz="1600" dirty="0"/>
              <a:t>2014/2015 учебном году, было </a:t>
            </a:r>
            <a:r>
              <a:rPr lang="ru-RU" sz="1500" dirty="0"/>
              <a:t>полностью обновлено информационное поле спортивно-массовых мероприятий, благодаря чему  удалось привлечь новых участников мероприятий и большого количества </a:t>
            </a:r>
            <a:r>
              <a:rPr lang="ru-RU" sz="1500" dirty="0" smtClean="0"/>
              <a:t>зрителей, а также </a:t>
            </a:r>
            <a:r>
              <a:rPr lang="ru-RU" sz="1500" dirty="0" smtClean="0"/>
              <a:t>дало </a:t>
            </a:r>
            <a:r>
              <a:rPr lang="ru-RU" sz="1500" dirty="0"/>
              <a:t>возможность студентам быстро и оперативно узнавать результаты прошедших </a:t>
            </a:r>
            <a:r>
              <a:rPr lang="ru-RU" sz="1500" dirty="0" smtClean="0"/>
              <a:t>соревнований и в целом интерес </a:t>
            </a:r>
            <a:r>
              <a:rPr lang="ru-RU" sz="1500" dirty="0"/>
              <a:t>студентов к спортивным соревнованиям университета</a:t>
            </a:r>
            <a:endParaRPr lang="ru-RU" sz="15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r="24328" b="12279"/>
          <a:stretch/>
        </p:blipFill>
        <p:spPr bwMode="auto">
          <a:xfrm>
            <a:off x="265160" y="2276872"/>
            <a:ext cx="3711930" cy="329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1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176" y="6165304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III</a:t>
            </a:r>
            <a:r>
              <a:rPr lang="ru-RU" b="1" dirty="0">
                <a:solidFill>
                  <a:schemeClr val="tx2"/>
                </a:solidFill>
              </a:rPr>
              <a:t>. Ближайшие планы на 2015/2016 уч. год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921387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 целях исправления проблемных вопросов, возникавших при проведении спортивно-массовых мероприятий в 2014/2015 </a:t>
            </a:r>
            <a:r>
              <a:rPr lang="ru-RU" b="1" dirty="0" err="1"/>
              <a:t>уч.году</a:t>
            </a:r>
            <a:r>
              <a:rPr lang="ru-RU" b="1" dirty="0"/>
              <a:t>, а также в целях необходимости модернизации нормативно-правовой базы по СМР необходимо </a:t>
            </a:r>
            <a:r>
              <a:rPr lang="ru-RU" b="1" dirty="0" smtClean="0"/>
              <a:t>выполнения следующего </a:t>
            </a:r>
            <a:r>
              <a:rPr lang="ru-RU" b="1" dirty="0"/>
              <a:t>ряда мероприятий:</a:t>
            </a:r>
            <a:endParaRPr lang="ru-RU" dirty="0"/>
          </a:p>
          <a:p>
            <a:pPr algn="just"/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dirty="0" smtClean="0"/>
              <a:t>1. Корректировка </a:t>
            </a:r>
            <a:r>
              <a:rPr lang="ru-RU" dirty="0"/>
              <a:t>Положения Универсиады УрФУ, его утверждение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2.</a:t>
            </a:r>
            <a:r>
              <a:rPr lang="ru-RU" dirty="0" smtClean="0"/>
              <a:t> Организация </a:t>
            </a:r>
            <a:r>
              <a:rPr lang="ru-RU" dirty="0"/>
              <a:t>и проведение общей судейской коллегии Универсиады УрФУ в целях информирования о нововведениях и учета пожеланий по организации и проведения мероприятий со стороны институтов-участников, утверждение  судейской коллегии приказом ректора;</a:t>
            </a:r>
          </a:p>
          <a:p>
            <a:pPr algn="just"/>
            <a:r>
              <a:rPr lang="ru-RU" dirty="0" smtClean="0"/>
              <a:t>3.</a:t>
            </a:r>
            <a:r>
              <a:rPr lang="ru-RU" dirty="0" smtClean="0"/>
              <a:t> Пересмотр </a:t>
            </a:r>
            <a:r>
              <a:rPr lang="ru-RU" dirty="0"/>
              <a:t>критериев и коэффициентов оценки  при подсчете результатов Смотр-конкурса по СМР;</a:t>
            </a:r>
          </a:p>
          <a:p>
            <a:pPr algn="just"/>
            <a:r>
              <a:rPr lang="ru-RU" dirty="0" smtClean="0"/>
              <a:t>4.</a:t>
            </a:r>
            <a:r>
              <a:rPr lang="ru-RU" dirty="0" smtClean="0"/>
              <a:t> Формирование </a:t>
            </a:r>
            <a:r>
              <a:rPr lang="ru-RU" dirty="0"/>
              <a:t>нового сборника нормативных документов по СМР на 2015/2016 </a:t>
            </a:r>
            <a:r>
              <a:rPr lang="ru-RU" dirty="0" err="1"/>
              <a:t>уч.год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6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176" y="6165305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. Реализация календарного плана спортивно-массовых мероприятий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1782108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Ярмарка спортивных </a:t>
            </a:r>
            <a:r>
              <a:rPr lang="ru-RU" b="1" dirty="0" smtClean="0">
                <a:solidFill>
                  <a:schemeClr val="tx2"/>
                </a:solidFill>
              </a:rPr>
              <a:t>возможностей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                                                               </a:t>
            </a:r>
            <a:r>
              <a:rPr lang="ru-RU" b="1" i="1" dirty="0" smtClean="0"/>
              <a:t>все студенты 1 курса</a:t>
            </a:r>
            <a:endParaRPr lang="ru-RU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92280" y="1916832"/>
            <a:ext cx="1509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Сентябрь, 2014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Picture 1" descr="C:\Users\BABAN\Downloads\nheyCAo7XH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 bwMode="auto">
          <a:xfrm>
            <a:off x="10344" y="2413591"/>
            <a:ext cx="5323656" cy="44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BABAN\Downloads\uX4Icw7Rab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r="18338"/>
          <a:stretch/>
        </p:blipFill>
        <p:spPr bwMode="auto">
          <a:xfrm>
            <a:off x="5334000" y="2413591"/>
            <a:ext cx="2991073" cy="44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0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C:\Users\boss\Pictures\hBaJU-PwK5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6"/>
          <a:stretch/>
        </p:blipFill>
        <p:spPr bwMode="auto">
          <a:xfrm>
            <a:off x="6120768" y="2501607"/>
            <a:ext cx="3023232" cy="223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boss\Pictures\dvn1753_Ac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"/>
          <a:stretch/>
        </p:blipFill>
        <p:spPr bwMode="auto">
          <a:xfrm>
            <a:off x="2627784" y="2501607"/>
            <a:ext cx="3678423" cy="25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\\ANNA\Sport-Club\ВЕСНА ПОБЕДЫ фото\2.05\2.05\Сильные духом, Армспорт (Сафаров Илья)\_ID_35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60" y="4673004"/>
            <a:ext cx="3292033" cy="219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boss\Pictures\YdoULa23nM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607"/>
            <a:ext cx="3275856" cy="21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oss\Pictures\d55Mb_7buf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73004"/>
            <a:ext cx="3275855" cy="21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00613" y="6181849"/>
            <a:ext cx="1928009" cy="422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34076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. Реализация календарного плана спортивно-массовых мероприятий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1692097"/>
            <a:ext cx="525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Спортивная неделя первокурсника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(мини-футбол</a:t>
            </a:r>
            <a:r>
              <a:rPr lang="ru-RU" sz="1400" b="1" dirty="0">
                <a:solidFill>
                  <a:schemeClr val="tx2"/>
                </a:solidFill>
              </a:rPr>
              <a:t>, настольный теннис, легкая атлетика, </a:t>
            </a:r>
            <a:r>
              <a:rPr lang="ru-RU" sz="1400" b="1" dirty="0" smtClean="0">
                <a:solidFill>
                  <a:schemeClr val="tx2"/>
                </a:solidFill>
              </a:rPr>
              <a:t>АРМ спорт )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2280" y="1692097"/>
            <a:ext cx="1420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Октябрь, 2014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1" descr="C:\Users\BABAN\Downloads\Большие гонки ( Василий Гришин)\Большие гонки ( Василий Гришин)\19-20140517-DSC048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686603"/>
            <a:ext cx="3280513" cy="21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176" y="6165305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Pictures\image-21-05-15-14_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15" y="1628800"/>
            <a:ext cx="7515225" cy="434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7215" y="1219612"/>
            <a:ext cx="4333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Итоги спортивной недели </a:t>
            </a:r>
            <a:r>
              <a:rPr lang="ru-RU" b="1" dirty="0">
                <a:solidFill>
                  <a:schemeClr val="tx2"/>
                </a:solidFill>
              </a:rPr>
              <a:t>первокурсника</a:t>
            </a:r>
          </a:p>
        </p:txBody>
      </p:sp>
    </p:spTree>
    <p:extLst>
      <p:ext uri="{BB962C8B-B14F-4D97-AF65-F5344CB8AC3E}">
        <p14:creationId xmlns:p14="http://schemas.microsoft.com/office/powerpoint/2010/main" val="335097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boss\Pictures\hniHzik_Xk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2" r="25072"/>
          <a:stretch/>
        </p:blipFill>
        <p:spPr bwMode="auto">
          <a:xfrm>
            <a:off x="3643176" y="2305282"/>
            <a:ext cx="3161072" cy="24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boss\Pictures\Eo5HXZ6Kb3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39333"/>
            <a:ext cx="2555776" cy="169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41277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. Реализация календарного плана спортивно-массовых мероприятий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70383" y="1693002"/>
            <a:ext cx="7031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Фестиваль </a:t>
            </a:r>
            <a:r>
              <a:rPr lang="ru-RU" b="1" dirty="0" err="1">
                <a:solidFill>
                  <a:schemeClr val="tx2"/>
                </a:solidFill>
              </a:rPr>
              <a:t>черлидинга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УрФУ</a:t>
            </a:r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                                                                      </a:t>
            </a:r>
            <a:r>
              <a:rPr lang="ru-RU" b="1" i="1" dirty="0" smtClean="0"/>
              <a:t>более 150 чел.                             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1916832"/>
            <a:ext cx="14335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Декабрь, 2014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42" name="Picture 2" descr="C:\Users\boss\Pictures\J5Gi09px41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"/>
          <a:stretch/>
        </p:blipFill>
        <p:spPr bwMode="auto">
          <a:xfrm>
            <a:off x="4553531" y="3754756"/>
            <a:ext cx="4590470" cy="31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boss\Pictures\F2biuH3P9M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61"/>
          <a:stretch/>
        </p:blipFill>
        <p:spPr bwMode="auto">
          <a:xfrm>
            <a:off x="-9004" y="2305283"/>
            <a:ext cx="4540576" cy="458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848872" cy="998984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Итоги фестиваля </a:t>
            </a:r>
            <a:r>
              <a:rPr lang="ru-RU" sz="2500" dirty="0" err="1" smtClean="0"/>
              <a:t>черлидинга</a:t>
            </a:r>
            <a:r>
              <a:rPr lang="ru-RU" sz="2500" dirty="0" smtClean="0"/>
              <a:t> </a:t>
            </a:r>
            <a:r>
              <a:rPr lang="ru-RU" sz="2500" dirty="0" err="1" smtClean="0"/>
              <a:t>УрФУ</a:t>
            </a:r>
            <a:endParaRPr lang="ru-RU" sz="25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904761"/>
              </p:ext>
            </p:extLst>
          </p:nvPr>
        </p:nvGraphicFramePr>
        <p:xfrm>
          <a:off x="827583" y="2132858"/>
          <a:ext cx="7632848" cy="3135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6715"/>
                <a:gridCol w="829036"/>
                <a:gridCol w="829036"/>
                <a:gridCol w="829036"/>
                <a:gridCol w="829036"/>
                <a:gridCol w="829036"/>
                <a:gridCol w="871917"/>
                <a:gridCol w="829036"/>
              </a:tblGrid>
              <a:tr h="265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Институт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Судья 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Судья 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Судья 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Судья 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Судья 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Результат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МЕСТО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8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Сборная ФТИ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8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Сборная ИЕН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8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Сборная ИСПН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8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Сборная ИГНИ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8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Сборная ИФКСиМП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8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Сборная ВШЭМ</a:t>
                      </a:r>
                      <a:endParaRPr lang="ru-RU" sz="12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48</a:t>
                      </a:r>
                      <a:endParaRPr lang="ru-RU" sz="14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8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Сборная РТИ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8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Сборная </a:t>
                      </a:r>
                      <a:r>
                        <a:rPr lang="ru-RU" sz="12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УралЭНИН</a:t>
                      </a:r>
                      <a:endParaRPr lang="ru-RU" sz="12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8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Сборная СТИ</a:t>
                      </a:r>
                      <a:endParaRPr lang="ru-RU" sz="12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46</a:t>
                      </a:r>
                      <a:endParaRPr lang="ru-RU" sz="14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accent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99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boss\Pictures\hUPJOVV7fJ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/>
          <a:stretch/>
        </p:blipFill>
        <p:spPr bwMode="auto">
          <a:xfrm>
            <a:off x="2544147" y="2269506"/>
            <a:ext cx="3240360" cy="22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boss\Pictures\5qUaqmE2WZc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6" y="2265317"/>
            <a:ext cx="3796718" cy="253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boss\Pictures\yFA03vUT6r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0"/>
          <a:stretch/>
        </p:blipFill>
        <p:spPr bwMode="auto">
          <a:xfrm>
            <a:off x="6111970" y="4488736"/>
            <a:ext cx="3033272" cy="237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6750" y="90872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. Реализация календарного плана спортивно-массовых мероприятий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9567" y="1167855"/>
            <a:ext cx="70877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Спортивный проект «Игра</a:t>
            </a:r>
            <a:r>
              <a:rPr lang="ru-RU" b="1" dirty="0" smtClean="0">
                <a:solidFill>
                  <a:schemeClr val="tx2"/>
                </a:solidFill>
              </a:rPr>
              <a:t>» - </a:t>
            </a:r>
            <a:r>
              <a:rPr lang="ru-RU" sz="1500" dirty="0" smtClean="0"/>
              <a:t>комплексное мероприятие  по след. видам спорта :  </a:t>
            </a:r>
            <a:r>
              <a:rPr lang="ru-RU" sz="1500" dirty="0" smtClean="0"/>
              <a:t>волейбол, большие гонки, </a:t>
            </a:r>
            <a:r>
              <a:rPr lang="ru-RU" sz="1500" dirty="0" err="1" smtClean="0"/>
              <a:t>стритбол</a:t>
            </a:r>
            <a:r>
              <a:rPr lang="ru-RU" sz="1500" dirty="0" smtClean="0"/>
              <a:t>, боулинг, весенний </a:t>
            </a:r>
            <a:r>
              <a:rPr lang="ru-RU" sz="1500" dirty="0" err="1" smtClean="0"/>
              <a:t>квест</a:t>
            </a:r>
            <a:r>
              <a:rPr lang="ru-RU" sz="1500" dirty="0" smtClean="0"/>
              <a:t> , пейнтбол</a:t>
            </a:r>
            <a:r>
              <a:rPr lang="ru-RU" sz="15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1500" b="1" dirty="0" smtClean="0">
                <a:solidFill>
                  <a:schemeClr val="tx2"/>
                </a:solidFill>
              </a:rPr>
              <a:t>Отличительная особенность: </a:t>
            </a:r>
            <a:r>
              <a:rPr lang="ru-RU" sz="1500" dirty="0"/>
              <a:t>принцип неизменности состава команды на всех </a:t>
            </a:r>
            <a:r>
              <a:rPr lang="ru-RU" sz="1500" dirty="0" smtClean="0"/>
              <a:t>мероприятиях                                                                                                    </a:t>
            </a:r>
            <a:r>
              <a:rPr lang="ru-RU" b="1" i="1" dirty="0" smtClean="0"/>
              <a:t>более 900 чел.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8606" y="1686591"/>
            <a:ext cx="1468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в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 течении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года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170" name="Picture 2" descr="C:\Users\boss\Pictures\_7JQSWwUdo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000"/>
            <a:ext cx="3542729" cy="23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oss\Pictures\lxumlUglML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95000"/>
            <a:ext cx="3549551" cy="23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oss\Pictures\qsvkM9BpUf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07" y="2255386"/>
            <a:ext cx="3360734" cy="22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boss\Pictures\8Ctf9U16lU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69"/>
          <a:stretch/>
        </p:blipFill>
        <p:spPr bwMode="auto">
          <a:xfrm>
            <a:off x="3010093" y="4509120"/>
            <a:ext cx="3866163" cy="235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176" y="6165304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2811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. Реализация календарного плана спортивно-массовых мероприятий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8128" y="1816804"/>
            <a:ext cx="57941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Экстремальные игры «УрФУ-</a:t>
            </a:r>
            <a:r>
              <a:rPr lang="en-TT" b="1" dirty="0">
                <a:solidFill>
                  <a:schemeClr val="tx2"/>
                </a:solidFill>
              </a:rPr>
              <a:t>X</a:t>
            </a:r>
            <a:r>
              <a:rPr lang="ru-RU" b="1" dirty="0">
                <a:solidFill>
                  <a:schemeClr val="tx2"/>
                </a:solidFill>
              </a:rPr>
              <a:t>-</a:t>
            </a:r>
            <a:r>
              <a:rPr lang="en-TT" b="1" dirty="0">
                <a:solidFill>
                  <a:schemeClr val="tx2"/>
                </a:solidFill>
              </a:rPr>
              <a:t>Games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  <a:endParaRPr lang="ru-RU" b="1" i="1" dirty="0" smtClean="0"/>
          </a:p>
          <a:p>
            <a:endParaRPr lang="ru-RU" sz="500" dirty="0" smtClean="0">
              <a:solidFill>
                <a:schemeClr val="tx2"/>
              </a:solidFill>
            </a:endParaRPr>
          </a:p>
          <a:p>
            <a:r>
              <a:rPr lang="ru-RU" sz="1100" b="1" i="1" dirty="0" smtClean="0">
                <a:solidFill>
                  <a:schemeClr val="tx2"/>
                </a:solidFill>
              </a:rPr>
              <a:t>зимние </a:t>
            </a:r>
            <a:r>
              <a:rPr lang="ru-RU" sz="1100" b="1" i="1" dirty="0">
                <a:solidFill>
                  <a:schemeClr val="tx2"/>
                </a:solidFill>
              </a:rPr>
              <a:t>дисциплины</a:t>
            </a:r>
            <a:r>
              <a:rPr lang="ru-RU" sz="1100" i="1" dirty="0">
                <a:solidFill>
                  <a:schemeClr val="tx2"/>
                </a:solidFill>
              </a:rPr>
              <a:t>: </a:t>
            </a:r>
            <a:r>
              <a:rPr lang="ru-RU" sz="1100" i="1" dirty="0" err="1">
                <a:solidFill>
                  <a:schemeClr val="tx2"/>
                </a:solidFill>
              </a:rPr>
              <a:t>бордер</a:t>
            </a:r>
            <a:r>
              <a:rPr lang="ru-RU" sz="1100" i="1" dirty="0">
                <a:solidFill>
                  <a:schemeClr val="tx2"/>
                </a:solidFill>
              </a:rPr>
              <a:t>-кросс, </a:t>
            </a:r>
            <a:r>
              <a:rPr lang="ru-RU" sz="1100" i="1" dirty="0" err="1" smtClean="0">
                <a:solidFill>
                  <a:schemeClr val="tx2"/>
                </a:solidFill>
              </a:rPr>
              <a:t>ски</a:t>
            </a:r>
            <a:r>
              <a:rPr lang="ru-RU" sz="1100" i="1" dirty="0" smtClean="0">
                <a:solidFill>
                  <a:schemeClr val="tx2"/>
                </a:solidFill>
              </a:rPr>
              <a:t>-кросс</a:t>
            </a:r>
            <a:endParaRPr lang="en-US" sz="1100" i="1" dirty="0" smtClean="0">
              <a:solidFill>
                <a:schemeClr val="tx2"/>
              </a:solidFill>
            </a:endParaRPr>
          </a:p>
          <a:p>
            <a:endParaRPr lang="ru-RU" sz="500" i="1" dirty="0" smtClean="0">
              <a:solidFill>
                <a:schemeClr val="tx2"/>
              </a:solidFill>
            </a:endParaRPr>
          </a:p>
          <a:p>
            <a:r>
              <a:rPr lang="ru-RU" sz="1100" b="1" i="1" dirty="0" smtClean="0">
                <a:solidFill>
                  <a:schemeClr val="tx2"/>
                </a:solidFill>
              </a:rPr>
              <a:t>летние </a:t>
            </a:r>
            <a:r>
              <a:rPr lang="ru-RU" sz="1100" b="1" i="1" dirty="0">
                <a:solidFill>
                  <a:schemeClr val="tx2"/>
                </a:solidFill>
              </a:rPr>
              <a:t>дисциплины: </a:t>
            </a:r>
            <a:r>
              <a:rPr lang="ru-RU" sz="1100" i="1" dirty="0">
                <a:solidFill>
                  <a:schemeClr val="tx2"/>
                </a:solidFill>
              </a:rPr>
              <a:t>скейтборд, ролики, </a:t>
            </a:r>
            <a:r>
              <a:rPr lang="ru-RU" sz="1100" i="1" dirty="0" err="1">
                <a:solidFill>
                  <a:schemeClr val="tx2"/>
                </a:solidFill>
              </a:rPr>
              <a:t>флэтленд</a:t>
            </a:r>
            <a:r>
              <a:rPr lang="ru-RU" sz="1100" i="1" dirty="0">
                <a:solidFill>
                  <a:schemeClr val="tx2"/>
                </a:solidFill>
              </a:rPr>
              <a:t>, МТВ, ВМХ </a:t>
            </a:r>
            <a:r>
              <a:rPr lang="ru-RU" sz="1100" i="1" dirty="0" err="1">
                <a:solidFill>
                  <a:schemeClr val="tx2"/>
                </a:solidFill>
              </a:rPr>
              <a:t>street</a:t>
            </a:r>
            <a:r>
              <a:rPr lang="ru-RU" sz="1100" i="1" dirty="0" smtClean="0">
                <a:solidFill>
                  <a:schemeClr val="tx2"/>
                </a:solidFill>
              </a:rPr>
              <a:t>)  </a:t>
            </a:r>
            <a:endParaRPr lang="ru-RU" sz="1100" i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1916832"/>
            <a:ext cx="1662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Март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- май, 2015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4" descr="\\ANNA\Sport-Club\ВЕСНА ПОБЕДЫ фото\9.05\x-Games (Сафаров Илья)\x-Games (Сафаров Илья)\_ID_78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26927" b="36590"/>
          <a:stretch/>
        </p:blipFill>
        <p:spPr bwMode="auto">
          <a:xfrm>
            <a:off x="2771800" y="4941585"/>
            <a:ext cx="3312368" cy="19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boss\Pictures\G9nsFaalw6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592" y="2780927"/>
            <a:ext cx="3120694" cy="22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Мероприятия\ВЕСНА ПОБЕДЫ\атрибутика\афиши\х-гейм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288395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boss\Pictures\Whsy25yr6pU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2" r="23393"/>
          <a:stretch/>
        </p:blipFill>
        <p:spPr bwMode="auto">
          <a:xfrm>
            <a:off x="5998285" y="2778354"/>
            <a:ext cx="3145715" cy="407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49466" y="2343655"/>
            <a:ext cx="1691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более 300 чел.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7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boss\Downloads\21-05-2015_09-50-36\DSC_03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4"/>
          <a:stretch/>
        </p:blipFill>
        <p:spPr bwMode="auto">
          <a:xfrm>
            <a:off x="1187624" y="2234879"/>
            <a:ext cx="2833656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boss\Downloads\21-05-2015_09-50-36\DSC_03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2858" b="8307"/>
          <a:stretch/>
        </p:blipFill>
        <p:spPr bwMode="auto">
          <a:xfrm>
            <a:off x="4021280" y="2234878"/>
            <a:ext cx="5190570" cy="462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22811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</a:rPr>
              <a:t>. Реализация календарного плана спортивно-массовых мероприятий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576264"/>
            <a:ext cx="6193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Студенческий фестиваль «Фитнес-Университет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</a:p>
          <a:p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                                                                                  </a:t>
            </a:r>
            <a:r>
              <a:rPr lang="ru-RU" b="1" i="1" dirty="0" smtClean="0"/>
              <a:t>более 300 чел.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1772816"/>
            <a:ext cx="13322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Апрель, 2014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291" name="Picture 3" descr="C:\Users\boss\Pictures\афиш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4878"/>
            <a:ext cx="13906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boss\Downloads\21-05-2015_09-50-36\DSC_04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7028"/>
            <a:ext cx="4067944" cy="27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3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</TotalTime>
  <Words>1380</Words>
  <Application>Microsoft Office PowerPoint</Application>
  <PresentationFormat>Экран (4:3)</PresentationFormat>
  <Paragraphs>936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фестиваля черлидинга УрФУ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BABAN</dc:creator>
  <cp:lastModifiedBy>Пользователь Windows</cp:lastModifiedBy>
  <cp:revision>138</cp:revision>
  <cp:lastPrinted>2014-06-16T19:12:21Z</cp:lastPrinted>
  <dcterms:created xsi:type="dcterms:W3CDTF">2014-06-16T13:46:54Z</dcterms:created>
  <dcterms:modified xsi:type="dcterms:W3CDTF">2015-05-21T10:27:59Z</dcterms:modified>
</cp:coreProperties>
</file>