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305" r:id="rId4"/>
    <p:sldId id="306" r:id="rId5"/>
    <p:sldId id="304" r:id="rId6"/>
    <p:sldId id="308" r:id="rId7"/>
    <p:sldId id="303" r:id="rId8"/>
    <p:sldId id="310" r:id="rId9"/>
    <p:sldId id="309" r:id="rId10"/>
    <p:sldId id="302" r:id="rId11"/>
    <p:sldId id="312" r:id="rId12"/>
    <p:sldId id="314" r:id="rId13"/>
    <p:sldId id="313" r:id="rId14"/>
    <p:sldId id="289" r:id="rId15"/>
    <p:sldId id="291" r:id="rId16"/>
    <p:sldId id="299" r:id="rId17"/>
    <p:sldId id="292" r:id="rId18"/>
    <p:sldId id="293" r:id="rId19"/>
    <p:sldId id="294" r:id="rId20"/>
    <p:sldId id="296" r:id="rId21"/>
    <p:sldId id="295" r:id="rId22"/>
    <p:sldId id="311" r:id="rId23"/>
    <p:sldId id="297" r:id="rId24"/>
    <p:sldId id="300" r:id="rId25"/>
    <p:sldId id="301" r:id="rId26"/>
    <p:sldId id="307" r:id="rId2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556" autoAdjust="0"/>
  </p:normalViewPr>
  <p:slideViewPr>
    <p:cSldViewPr>
      <p:cViewPr>
        <p:scale>
          <a:sx n="50" d="100"/>
          <a:sy n="50" d="100"/>
        </p:scale>
        <p:origin x="-2538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2B4-500D-4B1C-9CA3-FAF073B33232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F15C-093E-46EC-97B0-A28EA6487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7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2B4-500D-4B1C-9CA3-FAF073B33232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F15C-093E-46EC-97B0-A28EA6487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9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2B4-500D-4B1C-9CA3-FAF073B33232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F15C-093E-46EC-97B0-A28EA6487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1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2B4-500D-4B1C-9CA3-FAF073B33232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F15C-093E-46EC-97B0-A28EA6487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7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2B4-500D-4B1C-9CA3-FAF073B33232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F15C-093E-46EC-97B0-A28EA6487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3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2B4-500D-4B1C-9CA3-FAF073B33232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F15C-093E-46EC-97B0-A28EA6487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3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2B4-500D-4B1C-9CA3-FAF073B33232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F15C-093E-46EC-97B0-A28EA6487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0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2B4-500D-4B1C-9CA3-FAF073B33232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F15C-093E-46EC-97B0-A28EA6487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9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2B4-500D-4B1C-9CA3-FAF073B33232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F15C-093E-46EC-97B0-A28EA6487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1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2B4-500D-4B1C-9CA3-FAF073B33232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F15C-093E-46EC-97B0-A28EA6487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2B4-500D-4B1C-9CA3-FAF073B33232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F15C-093E-46EC-97B0-A28EA6487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6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72B4-500D-4B1C-9CA3-FAF073B33232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5F15C-093E-46EC-97B0-A28EA6487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8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microsoft.com/office/2007/relationships/hdphoto" Target="../media/hdphoto2.wdp"/><Relationship Id="rId9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ABAN\Download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" y="122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4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Мероприятия\ВЕСНА ПОБЕДЫ\атрибутика\афиши\афиша СИЛЬНЫЕ ДУХОМ к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91" y="1124744"/>
            <a:ext cx="3564709" cy="50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057804"/>
            <a:ext cx="822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Студенческие </a:t>
            </a:r>
            <a:r>
              <a:rPr lang="ru-RU" sz="2400" b="1" dirty="0" smtClean="0">
                <a:solidFill>
                  <a:srgbClr val="C00000"/>
                </a:solidFill>
              </a:rPr>
              <a:t>игры боевых </a:t>
            </a:r>
            <a:r>
              <a:rPr lang="ru-RU" sz="2400" b="1" dirty="0" smtClean="0">
                <a:solidFill>
                  <a:srgbClr val="C00000"/>
                </a:solidFill>
              </a:rPr>
              <a:t>искусств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</a:rPr>
              <a:t>СИЛЬНЫЕ ДУХОМ»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037" y="199405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30-9 мая</a:t>
            </a:r>
          </a:p>
          <a:p>
            <a:endParaRPr lang="ru-RU" dirty="0" smtClean="0"/>
          </a:p>
          <a:p>
            <a:r>
              <a:rPr lang="ru-RU" dirty="0" smtClean="0"/>
              <a:t>В рамках студенческих  игр боевых искусств прошло 14 соревнований различного уровня.</a:t>
            </a:r>
          </a:p>
          <a:p>
            <a:endParaRPr lang="ru-RU" dirty="0"/>
          </a:p>
          <a:p>
            <a:r>
              <a:rPr lang="ru-RU" dirty="0" smtClean="0"/>
              <a:t>ВСЕГО </a:t>
            </a:r>
            <a:r>
              <a:rPr lang="ru-RU" dirty="0"/>
              <a:t>В </a:t>
            </a:r>
            <a:r>
              <a:rPr lang="ru-RU" dirty="0" smtClean="0"/>
              <a:t>СТУДЕНЧЕСКИХ ИГРАХ БОЕВЫХ ИСКУССТВ  </a:t>
            </a:r>
            <a:r>
              <a:rPr lang="ru-RU" dirty="0"/>
              <a:t>ПРИНЯЛИ УЧАСТИЕ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lvl="0"/>
            <a:r>
              <a:rPr lang="ru-RU" dirty="0"/>
              <a:t>2 075 СПОРТСМЕНОВ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41 </a:t>
            </a:r>
            <a:r>
              <a:rPr lang="ru-RU" dirty="0"/>
              <a:t>РЕГИОН РОССИИ</a:t>
            </a:r>
          </a:p>
          <a:p>
            <a:pPr lvl="0"/>
            <a:r>
              <a:rPr lang="ru-RU" dirty="0" smtClean="0"/>
              <a:t>Белоруссии и  Казахстана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9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601" y="1044317"/>
            <a:ext cx="822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Первенство Свердловской области по тхэквондо ИТФ.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601" y="1484784"/>
            <a:ext cx="51545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 мая, МАНЕЖ</a:t>
            </a:r>
          </a:p>
          <a:p>
            <a:r>
              <a:rPr lang="ru-RU" dirty="0" smtClean="0"/>
              <a:t>В </a:t>
            </a:r>
            <a:r>
              <a:rPr lang="ru-RU" dirty="0"/>
              <a:t>соревнованиях приняли участие 102 спортсмена из 4 городов Свердловской области.</a:t>
            </a:r>
          </a:p>
          <a:p>
            <a:r>
              <a:rPr lang="ru-RU" dirty="0"/>
              <a:t>Было разыграно 18 комплектов наград.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7601" y="3518128"/>
            <a:ext cx="7291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Чемпионат Свердловской области  по </a:t>
            </a:r>
            <a:r>
              <a:rPr lang="ru-RU" sz="2400" b="1" dirty="0" err="1">
                <a:solidFill>
                  <a:srgbClr val="C00000"/>
                </a:solidFill>
              </a:rPr>
              <a:t>армспорту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7601" y="397893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соревнованиях приняли участие 122 человека из 7 городов.</a:t>
            </a:r>
          </a:p>
          <a:p>
            <a:r>
              <a:rPr lang="ru-RU" dirty="0"/>
              <a:t>В рамках этого старта прошел Кубок г. Екатеринбурга среди слабослышащих, в котором приняли участие 32 человека.</a:t>
            </a:r>
          </a:p>
          <a:p>
            <a:r>
              <a:rPr lang="ru-RU" dirty="0"/>
              <a:t>Было разыграно 30 комплектов медалей.</a:t>
            </a:r>
            <a:endParaRPr lang="ru-RU" dirty="0"/>
          </a:p>
        </p:txBody>
      </p:sp>
      <p:pic>
        <p:nvPicPr>
          <p:cNvPr id="13" name="Picture 2" descr="E:\Sport-Club\ВЕСНА ПОБЕДЫ фото\2.05\2.05\Сильные духом, Армспорт (Сафаров Илья)\_ID_3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64" y="4077072"/>
            <a:ext cx="3128636" cy="20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Sport-Club\ВЕСНА ПОБЕДЫ фото\2.05\2.05\Сильные духом, Тхэквондо ITF (Сафаров Илья)\_ID_3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64" y="1446073"/>
            <a:ext cx="3108909" cy="20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601" y="1044317"/>
            <a:ext cx="8222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Первенство России по тайскому боксу среди юношей и девушек (12-13, 14-15 лет)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601" y="1829723"/>
            <a:ext cx="51545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30 апреля-4 мая, СКИВС</a:t>
            </a:r>
          </a:p>
          <a:p>
            <a:r>
              <a:rPr lang="ru-RU" dirty="0" smtClean="0"/>
              <a:t>В </a:t>
            </a:r>
            <a:r>
              <a:rPr lang="ru-RU" dirty="0"/>
              <a:t>соревнованиях приняли участие </a:t>
            </a:r>
            <a:r>
              <a:rPr lang="ru-RU" b="1" u="sng" dirty="0"/>
              <a:t>277</a:t>
            </a:r>
            <a:r>
              <a:rPr lang="ru-RU" dirty="0"/>
              <a:t> спортсменов из 28 регионов России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Это </a:t>
            </a:r>
            <a:r>
              <a:rPr lang="ru-RU" dirty="0"/>
              <a:t>самое крупное Первенство России среди юношей и девушек, предыдущее собрало 26 регионов.</a:t>
            </a:r>
          </a:p>
          <a:p>
            <a:r>
              <a:rPr lang="ru-RU" dirty="0"/>
              <a:t>Является отборочным для участия в Первенстве мира 2015 в г. Бангкок (Таиланд).</a:t>
            </a:r>
          </a:p>
          <a:p>
            <a:r>
              <a:rPr lang="ru-RU" dirty="0"/>
              <a:t>Разыграно 45 комплектов медалей</a:t>
            </a:r>
          </a:p>
        </p:txBody>
      </p:sp>
      <p:pic>
        <p:nvPicPr>
          <p:cNvPr id="9" name="Picture 4" descr="E:\Sport-Club\ВЕСНА ПОБЕДЫ фото\4.05\4.05\Тайский Боксб Сильные духом ( Сафаров Илья)\_ID_4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2018149"/>
            <a:ext cx="3312368" cy="220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8560" y="5238492"/>
            <a:ext cx="6501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 мая, СКИВС</a:t>
            </a:r>
          </a:p>
          <a:p>
            <a:r>
              <a:rPr lang="ru-RU" dirty="0" smtClean="0"/>
              <a:t>в </a:t>
            </a:r>
            <a:r>
              <a:rPr lang="ru-RU" dirty="0"/>
              <a:t>соревнованиях приняли участие 46 спортсменов.</a:t>
            </a:r>
          </a:p>
          <a:p>
            <a:r>
              <a:rPr lang="ru-RU" dirty="0"/>
              <a:t>Было разыграно 7 комплектов наград.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8560" y="4407495"/>
            <a:ext cx="7941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Первенство Свердловской области среди молодежи по смешанным единоборствам (ММА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417410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 мая, МАНЕЖ</a:t>
            </a:r>
          </a:p>
          <a:p>
            <a:r>
              <a:rPr lang="ru-RU" dirty="0" smtClean="0"/>
              <a:t>В </a:t>
            </a:r>
            <a:r>
              <a:rPr lang="ru-RU" dirty="0"/>
              <a:t>соревнованиях приняли участие 420 спортсмена из 26 регионов России. Турнир является отборочным для участия в Чемпионате Европы 2015 в г. (Швеция).</a:t>
            </a:r>
          </a:p>
          <a:p>
            <a:r>
              <a:rPr lang="ru-RU" dirty="0"/>
              <a:t>Разыграно 46 комплекта наград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5574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Чемпионат и Первенство России по каратэ </a:t>
            </a:r>
            <a:r>
              <a:rPr lang="ru-RU" sz="2400" b="1" dirty="0" err="1">
                <a:solidFill>
                  <a:srgbClr val="C00000"/>
                </a:solidFill>
              </a:rPr>
              <a:t>киокушинкай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100" y="4388911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 </a:t>
            </a:r>
            <a:r>
              <a:rPr lang="ru-RU" dirty="0"/>
              <a:t>мая, МАНЕЖ</a:t>
            </a:r>
          </a:p>
          <a:p>
            <a:r>
              <a:rPr lang="ru-RU" dirty="0" smtClean="0"/>
              <a:t>В </a:t>
            </a:r>
            <a:r>
              <a:rPr lang="ru-RU" dirty="0"/>
              <a:t>соревнованиях приняли участие 35 спортсменов </a:t>
            </a:r>
            <a:endParaRPr lang="ru-RU" dirty="0" smtClean="0"/>
          </a:p>
          <a:p>
            <a:r>
              <a:rPr lang="ru-RU" dirty="0" smtClean="0"/>
              <a:t>из 3 </a:t>
            </a:r>
            <a:r>
              <a:rPr lang="ru-RU" dirty="0"/>
              <a:t>регионов России.</a:t>
            </a:r>
          </a:p>
          <a:p>
            <a:r>
              <a:rPr lang="ru-RU" dirty="0"/>
              <a:t>Разыграно 7 комплектов наград.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1100" y="3512303"/>
            <a:ext cx="8095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Открытый Чемпионат и Первенство Свердловской области по </a:t>
            </a:r>
            <a:r>
              <a:rPr lang="ru-RU" sz="2400" b="1" dirty="0" err="1">
                <a:solidFill>
                  <a:srgbClr val="C00000"/>
                </a:solidFill>
              </a:rPr>
              <a:t>кэндо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3" descr="E:\Sport-Club\ВЕСНА ПОБЕДЫ фото\3.05\3.05\Кендо ,сильные духом( Сафаров Илья)\_ID_3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69" y="3994505"/>
            <a:ext cx="3253883" cy="217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Sport-Club\ВЕСНА ПОБЕДЫ фото\3.05\3.05\Киокусинкай , Сильный духом (Сафаров Илья)\_ID_3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68" y="1417410"/>
            <a:ext cx="3253883" cy="21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84784"/>
            <a:ext cx="6030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 мая, МАНЕЖ</a:t>
            </a:r>
          </a:p>
          <a:p>
            <a:r>
              <a:rPr lang="ru-RU" dirty="0" smtClean="0"/>
              <a:t>В </a:t>
            </a:r>
            <a:r>
              <a:rPr lang="ru-RU" dirty="0"/>
              <a:t>соревнованиях приняли участие 98 студентов из 8 ВУЗов Екатеринбурга.</a:t>
            </a:r>
          </a:p>
          <a:p>
            <a:r>
              <a:rPr lang="ru-RU" dirty="0"/>
              <a:t>Разыграно 22 комплекта наград. 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473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Областная универсиада по каратэ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36510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Чемпионат Свердловской области по армейскому рукопашному бою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1961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5 мая, МАНЕЖ</a:t>
            </a:r>
          </a:p>
          <a:p>
            <a:r>
              <a:rPr lang="ru-RU" dirty="0"/>
              <a:t>В  соревнованиях приняли участие 109 спортсменов.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4417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соревнованиях приняли участие 135 спортсменов из Свердловской и Челябинской области.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8092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Открытый фестиваль Свердловской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области </a:t>
            </a:r>
            <a:r>
              <a:rPr lang="ru-RU" sz="2400" b="1" dirty="0">
                <a:solidFill>
                  <a:srgbClr val="C00000"/>
                </a:solidFill>
              </a:rPr>
              <a:t>по айкидо.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3" descr="E:\Sport-Club\ВЕСНА ПОБЕДЫ фото\5.05 (1)\5.05\Рукопашный бой (Мостовщиков Игорь)\_MG_76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b="5042"/>
          <a:stretch/>
        </p:blipFill>
        <p:spPr bwMode="auto">
          <a:xfrm>
            <a:off x="5775150" y="4780602"/>
            <a:ext cx="3368850" cy="207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:\Sport-Club\ВЕСНА ПОБЕДЫ фото\8.05\8.05\джиу-джитсу (Сафаров Илья)\_ID_7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50" y="2089912"/>
            <a:ext cx="3368848" cy="22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5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22784" y="1628800"/>
            <a:ext cx="6318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 мая, МАНЕЖ</a:t>
            </a:r>
          </a:p>
          <a:p>
            <a:r>
              <a:rPr lang="ru-RU" dirty="0" smtClean="0"/>
              <a:t>Студенты </a:t>
            </a:r>
            <a:r>
              <a:rPr lang="ru-RU" dirty="0" err="1"/>
              <a:t>УрФУ</a:t>
            </a:r>
            <a:r>
              <a:rPr lang="ru-RU" dirty="0"/>
              <a:t>: </a:t>
            </a:r>
            <a:r>
              <a:rPr lang="ru-RU" dirty="0" err="1"/>
              <a:t>Назмиев</a:t>
            </a:r>
            <a:r>
              <a:rPr lang="ru-RU" dirty="0"/>
              <a:t> Ян - 1 место, весовая категория до 77 кг, Воротников Максим - 3 место, весовая категория до 62 кг.</a:t>
            </a:r>
          </a:p>
          <a:p>
            <a:r>
              <a:rPr lang="ru-RU" dirty="0"/>
              <a:t>Разыграно 45 комплектов медалей.</a:t>
            </a:r>
          </a:p>
          <a:p>
            <a:r>
              <a:rPr lang="ru-RU" dirty="0"/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2784" y="983154"/>
            <a:ext cx="7217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Всероссийские соревнования по джиу-джитсу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784" y="3573016"/>
            <a:ext cx="6335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 мая, ДИВС</a:t>
            </a:r>
          </a:p>
          <a:p>
            <a:r>
              <a:rPr lang="ru-RU" dirty="0" smtClean="0"/>
              <a:t>В </a:t>
            </a:r>
            <a:r>
              <a:rPr lang="ru-RU" dirty="0"/>
              <a:t>соревнованиях приняли участие 94 спортсмена</a:t>
            </a:r>
          </a:p>
          <a:p>
            <a:r>
              <a:rPr lang="ru-RU" dirty="0" smtClean="0"/>
              <a:t>Разыграно </a:t>
            </a:r>
            <a:r>
              <a:rPr lang="ru-RU" dirty="0"/>
              <a:t>14 комплектов наград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9826" y="3131012"/>
            <a:ext cx="6116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Чемпионат Свердловской </a:t>
            </a:r>
            <a:r>
              <a:rPr lang="ru-RU" sz="2400" b="1" dirty="0" smtClean="0">
                <a:solidFill>
                  <a:srgbClr val="C00000"/>
                </a:solidFill>
              </a:rPr>
              <a:t>области по дзюдо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port-Club\ВЕСНА ПОБЕДЫ фото\4.05\4.05\Всестилевое карате , сильные духом (Сафаров Илья)\_ID_4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5" y="1596452"/>
            <a:ext cx="3344163" cy="22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037" y="1081351"/>
            <a:ext cx="822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Студенческие игры боевых искусств «СИЛЬНЫЕ ДУХОМ»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8855" y="1596452"/>
            <a:ext cx="19442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 мая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ВСЕСТИЛЕВОЕ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КАРАТЭ</a:t>
            </a:r>
          </a:p>
          <a:p>
            <a:endParaRPr lang="ru-RU" dirty="0"/>
          </a:p>
          <a:p>
            <a:r>
              <a:rPr lang="ru-RU" dirty="0" smtClean="0"/>
              <a:t> участников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5 мая</a:t>
            </a:r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</a:rPr>
              <a:t>РУКОПАШНЫЙ</a:t>
            </a:r>
          </a:p>
          <a:p>
            <a:r>
              <a:rPr lang="ru-RU" b="1" dirty="0">
                <a:solidFill>
                  <a:srgbClr val="C00000"/>
                </a:solidFill>
              </a:rPr>
              <a:t>БОЙ</a:t>
            </a:r>
          </a:p>
          <a:p>
            <a:endParaRPr lang="ru-RU" dirty="0" smtClean="0"/>
          </a:p>
          <a:p>
            <a:r>
              <a:rPr lang="ru-RU" dirty="0" smtClean="0"/>
              <a:t> участников</a:t>
            </a:r>
            <a:endParaRPr lang="ru-RU" dirty="0"/>
          </a:p>
        </p:txBody>
      </p:sp>
      <p:pic>
        <p:nvPicPr>
          <p:cNvPr id="3075" name="Picture 3" descr="E:\Sport-Club\ВЕСНА ПОБЕДЫ фото\5.05 (1)\5.05\Рукопашный бой (Мостовщиков Игорь)\_MG_76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368850" cy="22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Sport-Club\ВЕСНА ПОБЕДЫ фото\8.05\8.05\джиу-джитсу (Сафаров Илья)\_ID_7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241" y="3933056"/>
            <a:ext cx="3368848" cy="22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75428" y="2711286"/>
            <a:ext cx="1944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8 мая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ДЖИУ-ДЖИТСУ</a:t>
            </a:r>
          </a:p>
          <a:p>
            <a:pPr algn="r"/>
            <a:endParaRPr lang="ru-RU" dirty="0"/>
          </a:p>
          <a:p>
            <a:pPr algn="r"/>
            <a:r>
              <a:rPr lang="ru-RU" dirty="0" smtClean="0"/>
              <a:t>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24056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ероприятия\ВЕСНА ПОБЕДЫ\атрибутика\афиши\скалолаз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43016"/>
            <a:ext cx="3343932" cy="458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980728"/>
            <a:ext cx="822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Открытый чемпионат РССС по СКАЛОЛАЗАНИЮ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E:\Sport-Club\ВЕСНА ПОБЕДЫ фото\5.05 (1)\5.05\Скалолазание_показательные (Хлопотова Александра)\IMG_9147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909427"/>
            <a:ext cx="4824537" cy="321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4071" y="1596452"/>
            <a:ext cx="3966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5-7 мая, манеж УрФУ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dirty="0" smtClean="0"/>
              <a:t> участников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8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38" y="987806"/>
            <a:ext cx="2642893" cy="16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4"/>
          <a:stretch/>
        </p:blipFill>
        <p:spPr>
          <a:xfrm>
            <a:off x="6492478" y="2359835"/>
            <a:ext cx="2635653" cy="15732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484784"/>
            <a:ext cx="7790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Открытый чемпионат по граффити </a:t>
            </a:r>
            <a:r>
              <a:rPr lang="ru-RU" u="sng" dirty="0" err="1" smtClean="0"/>
              <a:t>УрФУ</a:t>
            </a:r>
            <a:r>
              <a:rPr lang="ru-RU" u="sng" dirty="0" smtClean="0"/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Дата </a:t>
            </a:r>
            <a:r>
              <a:rPr lang="ru-RU" dirty="0"/>
              <a:t>проведения: </a:t>
            </a:r>
            <a:r>
              <a:rPr lang="ru-RU" dirty="0" smtClean="0"/>
              <a:t>5 </a:t>
            </a:r>
            <a:r>
              <a:rPr lang="ru-RU" dirty="0"/>
              <a:t>мая 2015г.</a:t>
            </a:r>
          </a:p>
          <a:p>
            <a:r>
              <a:rPr lang="ru-RU" dirty="0" smtClean="0"/>
              <a:t>Кол-во участников: 30 человек</a:t>
            </a:r>
          </a:p>
          <a:p>
            <a:r>
              <a:rPr lang="ru-RU" dirty="0" smtClean="0"/>
              <a:t>Победители: </a:t>
            </a:r>
          </a:p>
          <a:p>
            <a:r>
              <a:rPr lang="ru-RU" dirty="0"/>
              <a:t>	1 место – Абрамов Сергей, Торопов Андрей</a:t>
            </a:r>
          </a:p>
          <a:p>
            <a:r>
              <a:rPr lang="ru-RU" dirty="0"/>
              <a:t>	2 место – Алексеев Олег, </a:t>
            </a:r>
            <a:r>
              <a:rPr lang="ru-RU" dirty="0" err="1"/>
              <a:t>Митюнин</a:t>
            </a:r>
            <a:r>
              <a:rPr lang="ru-RU" dirty="0"/>
              <a:t> Игорь</a:t>
            </a:r>
          </a:p>
          <a:p>
            <a:r>
              <a:rPr lang="ru-RU" dirty="0"/>
              <a:t>	3 место – Гребенщиков </a:t>
            </a:r>
            <a:r>
              <a:rPr lang="ru-RU" dirty="0" smtClean="0"/>
              <a:t>Руслан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980728"/>
            <a:ext cx="822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Фестивальный клуб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30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78" y="3645024"/>
            <a:ext cx="2635653" cy="176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38" y="5083833"/>
            <a:ext cx="2661251" cy="177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885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3333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784164"/>
            <a:ext cx="5958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Импровизационное </a:t>
            </a:r>
            <a:r>
              <a:rPr lang="en-US" u="sng" dirty="0"/>
              <a:t>Stand Up</a:t>
            </a:r>
            <a:r>
              <a:rPr lang="ru-RU" u="sng" dirty="0"/>
              <a:t> шоу </a:t>
            </a:r>
            <a:r>
              <a:rPr lang="ru-RU" u="sng" dirty="0" err="1"/>
              <a:t>УрФУ</a:t>
            </a:r>
            <a:endParaRPr lang="ru-RU" dirty="0"/>
          </a:p>
          <a:p>
            <a:r>
              <a:rPr lang="ru-RU" dirty="0"/>
              <a:t>Дата проведения: 6</a:t>
            </a:r>
            <a:r>
              <a:rPr lang="ru-RU" dirty="0" smtClean="0"/>
              <a:t> </a:t>
            </a:r>
            <a:r>
              <a:rPr lang="ru-RU" dirty="0"/>
              <a:t>мая 2015г.</a:t>
            </a:r>
          </a:p>
          <a:p>
            <a:r>
              <a:rPr lang="ru-RU" dirty="0"/>
              <a:t>Кол-во участников: </a:t>
            </a:r>
            <a:r>
              <a:rPr lang="ru-RU" dirty="0" smtClean="0"/>
              <a:t>150 чел.</a:t>
            </a:r>
            <a:endParaRPr lang="ru-RU" dirty="0"/>
          </a:p>
          <a:p>
            <a:r>
              <a:rPr lang="ru-RU" dirty="0" smtClean="0"/>
              <a:t>Победители</a:t>
            </a:r>
            <a:r>
              <a:rPr lang="ru-RU" dirty="0"/>
              <a:t>:</a:t>
            </a:r>
          </a:p>
          <a:p>
            <a:r>
              <a:rPr lang="ru-RU" dirty="0" err="1" smtClean="0"/>
              <a:t>Плешкун</a:t>
            </a:r>
            <a:r>
              <a:rPr lang="ru-RU" dirty="0" smtClean="0"/>
              <a:t> </a:t>
            </a:r>
            <a:r>
              <a:rPr lang="ru-RU" dirty="0"/>
              <a:t>Анастасия, Зырянов Александр, Кузнецов Евгений, Романенко Сергей </a:t>
            </a:r>
            <a:endParaRPr lang="ru-RU" dirty="0" smtClean="0"/>
          </a:p>
          <a:p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126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22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Фестивальный клуб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371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45" y="3211167"/>
            <a:ext cx="2606289" cy="173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45" y="1156664"/>
            <a:ext cx="2598797" cy="17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1524000"/>
            <a:ext cx="6192688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/>
              <a:t>Чемпионат </a:t>
            </a:r>
            <a:r>
              <a:rPr lang="ru-RU" u="sng" dirty="0"/>
              <a:t>по Что? Где? Когда? </a:t>
            </a:r>
            <a:r>
              <a:rPr lang="ru-RU" u="sng" dirty="0" err="1"/>
              <a:t>УрФУ</a:t>
            </a:r>
            <a:endParaRPr lang="ru-RU" u="sng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Дата проведения: 07 мая 2015г.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Кол-во участников: </a:t>
            </a:r>
            <a:r>
              <a:rPr lang="ru-RU" dirty="0" smtClean="0"/>
              <a:t> 90 чел.</a:t>
            </a:r>
            <a:endParaRPr lang="ru-RU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Победители</a:t>
            </a:r>
            <a:r>
              <a:rPr lang="ru-RU" dirty="0"/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1 место – команда «Вежливые люди» (сборная институтов)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2 место – команда «Априори» (ХТИ)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3 место – команда «Супер Дашка» (сборная институтов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077072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Чемпионат по </a:t>
            </a:r>
            <a:r>
              <a:rPr lang="en-US" u="sng" dirty="0" err="1"/>
              <a:t>Kiber</a:t>
            </a:r>
            <a:r>
              <a:rPr lang="ru-RU" u="sng" dirty="0"/>
              <a:t> футболу </a:t>
            </a:r>
            <a:r>
              <a:rPr lang="en-US" u="sng" dirty="0"/>
              <a:t>FIFA</a:t>
            </a:r>
            <a:r>
              <a:rPr lang="ru-RU" u="sng" dirty="0"/>
              <a:t> 2015</a:t>
            </a:r>
            <a:endParaRPr lang="ru-RU" dirty="0"/>
          </a:p>
          <a:p>
            <a:r>
              <a:rPr lang="ru-RU" dirty="0"/>
              <a:t>Дата проведения: 06 мая 2015г.</a:t>
            </a:r>
          </a:p>
          <a:p>
            <a:r>
              <a:rPr lang="ru-RU" dirty="0" smtClean="0"/>
              <a:t>Кол-во участников: 32 чел.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Призеры</a:t>
            </a:r>
            <a:r>
              <a:rPr lang="ru-RU" dirty="0"/>
              <a:t>:</a:t>
            </a:r>
          </a:p>
          <a:p>
            <a:r>
              <a:rPr lang="ru-RU" dirty="0"/>
              <a:t>1 место – </a:t>
            </a:r>
            <a:r>
              <a:rPr lang="ru-RU" dirty="0" err="1"/>
              <a:t>Климин</a:t>
            </a:r>
            <a:r>
              <a:rPr lang="ru-RU" dirty="0"/>
              <a:t> Илья (</a:t>
            </a:r>
            <a:r>
              <a:rPr lang="ru-RU" dirty="0" err="1"/>
              <a:t>ИММт</a:t>
            </a:r>
            <a:r>
              <a:rPr lang="ru-RU" dirty="0"/>
              <a:t>)</a:t>
            </a:r>
          </a:p>
          <a:p>
            <a:r>
              <a:rPr lang="ru-RU" dirty="0"/>
              <a:t>2 место – Гагарин Вадим (ВШЭМ)</a:t>
            </a:r>
          </a:p>
          <a:p>
            <a:r>
              <a:rPr lang="ru-RU" dirty="0"/>
              <a:t>3 место – Ткаченко Сергей (ММИ)</a:t>
            </a:r>
          </a:p>
        </p:txBody>
      </p:sp>
      <p:pic>
        <p:nvPicPr>
          <p:cNvPr id="2065" name="Рисунок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11784"/>
            <a:ext cx="2604526" cy="174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002542"/>
            <a:ext cx="3280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Фестиваль прошел на базе </a:t>
            </a:r>
            <a:r>
              <a:rPr lang="ru-RU" sz="2000" dirty="0" err="1" smtClean="0"/>
              <a:t>УрФУ</a:t>
            </a:r>
            <a:r>
              <a:rPr lang="ru-RU" sz="2000" dirty="0" smtClean="0"/>
              <a:t> с </a:t>
            </a:r>
            <a:r>
              <a:rPr lang="ru-RU" sz="2000" dirty="0"/>
              <a:t>29 апреля по 10 мая 2015 </a:t>
            </a:r>
            <a:r>
              <a:rPr lang="ru-RU" sz="2000" dirty="0" smtClean="0"/>
              <a:t>года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рамках фестиваля </a:t>
            </a:r>
            <a:r>
              <a:rPr lang="ru-RU" sz="2000" dirty="0" smtClean="0"/>
              <a:t>состоялось: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61 мероприятие</a:t>
            </a:r>
            <a:r>
              <a:rPr lang="ru-RU" sz="2000" dirty="0" smtClean="0"/>
              <a:t>,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 которых более 7500 чел.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8" name="Picture 8" descr="\\ANNA\Sport-Club\ВЕСНА ПОБЕДЫ фото\5.05 (1)\5.05\Церемония Открытия (Сафаров Илья)\_ID_49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1159"/>
          <a:stretch/>
        </p:blipFill>
        <p:spPr bwMode="auto">
          <a:xfrm>
            <a:off x="3964416" y="1769448"/>
            <a:ext cx="5179584" cy="425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1585" y="922907"/>
            <a:ext cx="7903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Всероссийский студенческий патриотический фестиваль «Весна Победы в Уральском федеральном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22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Фестивальный клуб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0796" y="1556792"/>
            <a:ext cx="78871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Интерактивные площадки </a:t>
            </a:r>
            <a:r>
              <a:rPr lang="ru-RU" b="1" dirty="0" smtClean="0">
                <a:solidFill>
                  <a:srgbClr val="C00000"/>
                </a:solidFill>
              </a:rPr>
              <a:t>клуба: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u="sng" dirty="0"/>
              <a:t>Караоке – конкурс патриотической песни</a:t>
            </a:r>
            <a:endParaRPr lang="ru-RU" dirty="0"/>
          </a:p>
          <a:p>
            <a:r>
              <a:rPr lang="ru-RU" dirty="0"/>
              <a:t>Дата проведения: 05 – 08 мая 2015г.</a:t>
            </a:r>
          </a:p>
          <a:p>
            <a:endParaRPr lang="ru-RU" u="sng" dirty="0" smtClean="0"/>
          </a:p>
          <a:p>
            <a:r>
              <a:rPr lang="ru-RU" u="sng" dirty="0"/>
              <a:t>Творческие встречи «Звездный час»</a:t>
            </a:r>
          </a:p>
          <a:p>
            <a:r>
              <a:rPr lang="ru-RU" dirty="0" smtClean="0"/>
              <a:t>06 </a:t>
            </a:r>
            <a:r>
              <a:rPr lang="ru-RU" dirty="0"/>
              <a:t>мая – поэтесса Наталья </a:t>
            </a:r>
            <a:r>
              <a:rPr lang="ru-RU" dirty="0" err="1"/>
              <a:t>Лайдинен</a:t>
            </a:r>
            <a:r>
              <a:rPr lang="ru-RU" dirty="0"/>
              <a:t> (</a:t>
            </a:r>
            <a:r>
              <a:rPr lang="ru-RU" dirty="0" err="1"/>
              <a:t>г.Москва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07мая - Альберто </a:t>
            </a:r>
            <a:r>
              <a:rPr lang="ru-RU" dirty="0" err="1" smtClean="0"/>
              <a:t>Касадо</a:t>
            </a:r>
            <a:r>
              <a:rPr lang="ru-RU" dirty="0" smtClean="0"/>
              <a:t> </a:t>
            </a:r>
            <a:r>
              <a:rPr lang="ru-RU" dirty="0" err="1" smtClean="0"/>
              <a:t>Очоа</a:t>
            </a:r>
            <a:r>
              <a:rPr lang="ru-RU" dirty="0" smtClean="0"/>
              <a:t>, руководитель волонтерских программ 	Чемпионата мира по баскетболу 2014 года в г. Гранада (Испания)</a:t>
            </a:r>
          </a:p>
          <a:p>
            <a:r>
              <a:rPr lang="ru-RU" dirty="0" smtClean="0"/>
              <a:t>08 </a:t>
            </a:r>
            <a:r>
              <a:rPr lang="ru-RU" dirty="0"/>
              <a:t>мая - команда КВН «Союз» Чемпионы Высшей Лиги МС КВН</a:t>
            </a:r>
          </a:p>
          <a:p>
            <a:r>
              <a:rPr lang="ru-RU" dirty="0"/>
              <a:t>  </a:t>
            </a:r>
          </a:p>
          <a:p>
            <a:r>
              <a:rPr lang="ru-RU" u="sng" dirty="0"/>
              <a:t>Игровая зона </a:t>
            </a:r>
            <a:endParaRPr lang="ru-RU" dirty="0"/>
          </a:p>
          <a:p>
            <a:r>
              <a:rPr lang="ru-RU" dirty="0"/>
              <a:t>Дата проведения: 05-08 мая 2015г.</a:t>
            </a:r>
          </a:p>
          <a:p>
            <a:r>
              <a:rPr lang="ru-RU" dirty="0"/>
              <a:t> </a:t>
            </a:r>
          </a:p>
          <a:p>
            <a:r>
              <a:rPr lang="ru-RU" u="sng" dirty="0"/>
              <a:t>Информационная зона</a:t>
            </a:r>
            <a:endParaRPr lang="ru-RU" dirty="0"/>
          </a:p>
          <a:p>
            <a:r>
              <a:rPr lang="ru-RU" dirty="0"/>
              <a:t>Дата проведения: 05-08 мая 2015г.</a:t>
            </a:r>
          </a:p>
        </p:txBody>
      </p:sp>
      <p:pic>
        <p:nvPicPr>
          <p:cNvPr id="2050" name="Рисунок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54" y="4221087"/>
            <a:ext cx="2831046" cy="18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3950"/>
            <a:ext cx="2751602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371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997245"/>
            <a:ext cx="822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Студенческие старты </a:t>
            </a:r>
            <a:r>
              <a:rPr lang="ru-RU" sz="2400" b="1" dirty="0" smtClean="0">
                <a:solidFill>
                  <a:srgbClr val="C00000"/>
                </a:solidFill>
              </a:rPr>
              <a:t>Всероссийского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физкультурно-спортивного </a:t>
            </a:r>
            <a:r>
              <a:rPr lang="ru-RU" sz="2400" b="1" dirty="0" smtClean="0">
                <a:solidFill>
                  <a:srgbClr val="C00000"/>
                </a:solidFill>
              </a:rPr>
              <a:t>комплекса «</a:t>
            </a:r>
            <a:r>
              <a:rPr lang="ru-RU" sz="2400" b="1" dirty="0" smtClean="0">
                <a:solidFill>
                  <a:srgbClr val="C00000"/>
                </a:solidFill>
              </a:rPr>
              <a:t>ГТО»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108" name="Picture 12" descr="D:\Мероприятия\ВЕСНА ПОБЕДЫ\атрибутика\афиши\афиша Г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09" y="997245"/>
            <a:ext cx="1968218" cy="27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28242"/>
            <a:ext cx="67655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5-8 </a:t>
            </a:r>
            <a:r>
              <a:rPr lang="ru-RU" dirty="0"/>
              <a:t>мая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Данным </a:t>
            </a:r>
            <a:r>
              <a:rPr lang="ru-RU" dirty="0"/>
              <a:t>мероприятием был объявлен Старт ГТО в Уральском федеральном, а также старт Всероссийского проекта «Студенты ГТО». Таким образом, Уральский федеральный университет стал первым университетом в России, кто организовал массовое выполнение нормативов ВФСК «ГТО».  </a:t>
            </a:r>
          </a:p>
          <a:p>
            <a:pPr algn="just"/>
            <a:r>
              <a:rPr lang="ru-RU" dirty="0" smtClean="0"/>
              <a:t>За </a:t>
            </a:r>
            <a:r>
              <a:rPr lang="ru-RU" dirty="0"/>
              <a:t>время проведения мероприятия все студенты 1 курса основной медицинской группы выполнили нормы ГТО, их общее количество составило более 3 000 чел. 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итоге уровень бронзового знака отличия выполнили - 267 чел., серебряного знака – 119 чел, золотого знака - 33 чел.</a:t>
            </a:r>
          </a:p>
          <a:p>
            <a:pPr algn="just"/>
            <a:r>
              <a:rPr lang="ru-RU" dirty="0"/>
              <a:t>Кроме студентов 1 курса, площадка ГТО в дни мероприятия приняла выполнение комплекса нормативов у </a:t>
            </a:r>
            <a:r>
              <a:rPr lang="en-US" dirty="0"/>
              <a:t>VIP</a:t>
            </a:r>
            <a:r>
              <a:rPr lang="ru-RU" dirty="0"/>
              <a:t>-гостей фестиваля «Весна Победы», а также у всех желающих  участников фестиваля. </a:t>
            </a:r>
          </a:p>
        </p:txBody>
      </p:sp>
      <p:pic>
        <p:nvPicPr>
          <p:cNvPr id="5" name="Picture 2" descr="D:\_UserFiles\Pictures\весна\ID63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42" r="9464"/>
          <a:stretch/>
        </p:blipFill>
        <p:spPr bwMode="auto">
          <a:xfrm>
            <a:off x="7161108" y="3933056"/>
            <a:ext cx="1955029" cy="27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\\ANNA\Sport-Club\ВЕСНА ПОБЕДЫ фото\6.05\6.05\ГТО VIP и студенты (Сафаров Илья)\_ID_56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31361" r="5030" b="1680"/>
          <a:stretch/>
        </p:blipFill>
        <p:spPr bwMode="auto">
          <a:xfrm>
            <a:off x="7002791" y="1822614"/>
            <a:ext cx="2105713" cy="257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\\ANNA\Sport-Club\ВЕСНА ПОБЕДЫ фото\7.05\7.05\ГТО  (Сафаров Илья)\_ID_61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3" t="2669" r="1676" b="2043"/>
          <a:stretch/>
        </p:blipFill>
        <p:spPr bwMode="auto">
          <a:xfrm>
            <a:off x="-4717032" y="-610501"/>
            <a:ext cx="3474397" cy="243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\\ANNA\Sport-Club\ВЕСНА ПОБЕДЫ фото\6.05\6.05\ГТО VIP и студенты (Сафаров Илья)\_ID_57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48381"/>
            <a:ext cx="3955101" cy="263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ANNA\Sport-Club\ВЕСНА ПОБЕДЫ фото\8.05\8.05\ГТО Участники Фестиваля  (Сафаров Илья)\_ID_695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921" r="18458" b="4095"/>
          <a:stretch/>
        </p:blipFill>
        <p:spPr bwMode="auto">
          <a:xfrm>
            <a:off x="3591108" y="1798255"/>
            <a:ext cx="1772980" cy="254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ANNA\Sport-Club\ВЕСНА ПОБЕДЫ фото\8.05\8.05\ГТО Участники Фестиваля  (Сафаров Илья)\_ID_70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/>
          <a:stretch/>
        </p:blipFill>
        <p:spPr bwMode="auto">
          <a:xfrm>
            <a:off x="3761899" y="4246230"/>
            <a:ext cx="1890221" cy="263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\ANNA\Sport-Club\ВЕСНА ПОБЕДЫ фото\7.05\7.05\ГТО  (Сафаров Илья)\_ID_626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6" y="4248380"/>
            <a:ext cx="3955104" cy="263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\\ANNA\Sport-Club\ВЕСНА ПОБЕДЫ фото\6.05\6.05\ГТО VIP и студенты (Сафаров Илья)\_ID_554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1" b="5845"/>
          <a:stretch/>
        </p:blipFill>
        <p:spPr bwMode="auto">
          <a:xfrm>
            <a:off x="5333761" y="1822615"/>
            <a:ext cx="1797191" cy="242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1011430"/>
            <a:ext cx="822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Студенческие старты Всероссийского физкультурно-спортивного комплекса «ГОТОВ К ТРУДУ И ОБОРОНЕ»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3" descr="D:\_UserFiles\Pictures\весна\MG792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8254"/>
            <a:ext cx="3668609" cy="24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Мероприятия\ВЕСНА ПОБЕДЫ\атрибутика\афиши\афиша 9 м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" y="1340768"/>
            <a:ext cx="3281253" cy="481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\\ANNA\Sport-Club\ВЕСНА ПОБЕДЫ фото\9.05\Патриотическая Эстафета(Сафаров Илья)\Патриотическая Эстафета(Сафаров Илья)\_ID_7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0419"/>
            <a:ext cx="3782325" cy="252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011430"/>
            <a:ext cx="822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Патриотическая военизированная эстафета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\\ANNA\Sport-Club\ВЕСНА ПОБЕДЫ фото\9.05\Патриотическая Эстафета(Сафаров Илья)\Патриотическая Эстафета(Сафаров Илья)\_ID_76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98" y="1270412"/>
            <a:ext cx="1578812" cy="237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ANNA\Sport-Club\ВЕСНА ПОБЕДЫ фото\9.05\Патриотическая Эстафета(Сафаров Илья)\Патриотическая Эстафета(Сафаров Илья)\_ID_76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6" r="4674"/>
          <a:stretch/>
        </p:blipFill>
        <p:spPr bwMode="auto">
          <a:xfrm>
            <a:off x="2945603" y="3640558"/>
            <a:ext cx="2412943" cy="251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ANNA\Sport-Club\ВЕСНА ПОБЕДЫ фото\9.05\Патриотическая Эстафета(Сафаров Илья)\Патриотическая Эстафета(Сафаров Илья)\_ID_77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98" y="3640558"/>
            <a:ext cx="3774379" cy="251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2466" y="1477699"/>
            <a:ext cx="62678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Дата проведения: </a:t>
            </a:r>
            <a:r>
              <a:rPr lang="ru-RU" dirty="0" smtClean="0"/>
              <a:t>9 </a:t>
            </a:r>
            <a:r>
              <a:rPr lang="ru-RU" dirty="0"/>
              <a:t>мая 2015г.</a:t>
            </a:r>
          </a:p>
          <a:p>
            <a:r>
              <a:rPr lang="ru-RU" dirty="0"/>
              <a:t>Кол-во участников: </a:t>
            </a:r>
            <a:r>
              <a:rPr lang="ru-RU" dirty="0" smtClean="0"/>
              <a:t>80 </a:t>
            </a:r>
            <a:r>
              <a:rPr lang="ru-RU" dirty="0"/>
              <a:t>человек</a:t>
            </a:r>
          </a:p>
          <a:p>
            <a:r>
              <a:rPr lang="ru-RU" dirty="0"/>
              <a:t>Победители: </a:t>
            </a:r>
          </a:p>
          <a:p>
            <a:r>
              <a:rPr lang="ru-RU" dirty="0"/>
              <a:t>	1 место – </a:t>
            </a:r>
            <a:r>
              <a:rPr lang="ru-RU" dirty="0" smtClean="0"/>
              <a:t>Казанский федеральный университет</a:t>
            </a:r>
            <a:endParaRPr lang="ru-RU" dirty="0"/>
          </a:p>
          <a:p>
            <a:r>
              <a:rPr lang="ru-RU" dirty="0"/>
              <a:t>	2 место – </a:t>
            </a:r>
            <a:r>
              <a:rPr lang="ru-RU" dirty="0" smtClean="0"/>
              <a:t>СПОРТКЛУБ </a:t>
            </a:r>
            <a:r>
              <a:rPr lang="ru-RU" dirty="0" err="1" smtClean="0"/>
              <a:t>УрФУ</a:t>
            </a:r>
            <a:endParaRPr lang="ru-RU" dirty="0"/>
          </a:p>
          <a:p>
            <a:r>
              <a:rPr lang="ru-RU" dirty="0"/>
              <a:t>	3 место – </a:t>
            </a:r>
            <a:r>
              <a:rPr lang="ru-RU" dirty="0" smtClean="0"/>
              <a:t>Уральский университет ГПС МЧС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_UserFiles\Downloads\IMG_0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77" y="2277067"/>
            <a:ext cx="3497605" cy="23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ANNA\Sport-Club\ВЕСНА ПОБЕДЫ фото\9.05\x-Games (Сафаров Илья)\x-Games (Сафаров Илья)\_ID_78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927" b="41958"/>
          <a:stretch/>
        </p:blipFill>
        <p:spPr bwMode="auto">
          <a:xfrm>
            <a:off x="2438347" y="4712544"/>
            <a:ext cx="4051135" cy="214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242261"/>
            <a:ext cx="822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Экстремальные игры «</a:t>
            </a:r>
            <a:r>
              <a:rPr lang="ru-RU" sz="2400" b="1" dirty="0" err="1" smtClean="0">
                <a:solidFill>
                  <a:srgbClr val="C00000"/>
                </a:solidFill>
              </a:rPr>
              <a:t>УрФУ</a:t>
            </a:r>
            <a:r>
              <a:rPr lang="ru-RU" sz="2400" b="1" dirty="0" smtClean="0">
                <a:solidFill>
                  <a:srgbClr val="C00000"/>
                </a:solidFill>
              </a:rPr>
              <a:t> Х-</a:t>
            </a:r>
            <a:r>
              <a:rPr lang="en-US" sz="2400" b="1" dirty="0" smtClean="0">
                <a:solidFill>
                  <a:srgbClr val="C00000"/>
                </a:solidFill>
              </a:rPr>
              <a:t>Games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30736"/>
            <a:ext cx="6267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Дата проведения: </a:t>
            </a:r>
            <a:r>
              <a:rPr lang="ru-RU" dirty="0" smtClean="0"/>
              <a:t>9 </a:t>
            </a:r>
            <a:r>
              <a:rPr lang="ru-RU" dirty="0"/>
              <a:t>мая 2015г.</a:t>
            </a:r>
          </a:p>
          <a:p>
            <a:r>
              <a:rPr lang="ru-RU" dirty="0"/>
              <a:t>Кол-во участников: </a:t>
            </a:r>
            <a:r>
              <a:rPr lang="en-US" dirty="0"/>
              <a:t>6</a:t>
            </a:r>
            <a:r>
              <a:rPr lang="ru-RU" dirty="0" smtClean="0"/>
              <a:t>0 человек</a:t>
            </a:r>
            <a:endParaRPr lang="ru-RU" dirty="0"/>
          </a:p>
        </p:txBody>
      </p:sp>
      <p:pic>
        <p:nvPicPr>
          <p:cNvPr id="6150" name="Picture 6" descr="\\ANNA\Sport-Club\ВЕСНА ПОБЕДЫ фото\9.05\x-Games (Сафаров Илья)\x-Games (Сафаров Илья)\_ID_77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r="13112"/>
          <a:stretch/>
        </p:blipFill>
        <p:spPr bwMode="auto">
          <a:xfrm>
            <a:off x="6072790" y="2277067"/>
            <a:ext cx="3050858" cy="243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Мероприятия\ВЕСНА ПОБЕДЫ\атрибутика\афиши\х-геймс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7067"/>
            <a:ext cx="3240360" cy="45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_UserFiles\Downloads\IMG_047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53" y="4725773"/>
            <a:ext cx="3068347" cy="20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879702"/>
            <a:ext cx="822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Для участников и гостей фестиваля были разработаны наборы атрибутики: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D:\_UserFiles\Downloads\сувенирка по пакетам к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" y="1685937"/>
            <a:ext cx="7668344" cy="443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268760"/>
            <a:ext cx="79344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Учредителями фестиваля выступили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dirty="0"/>
              <a:t>Министерство образования и науки Российской Федерации;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Российский </a:t>
            </a:r>
            <a:r>
              <a:rPr lang="ru-RU" dirty="0"/>
              <a:t>студенческий спортивный союз;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Правительство </a:t>
            </a:r>
            <a:r>
              <a:rPr lang="ru-RU" dirty="0"/>
              <a:t>Свердловской области;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Администрация </a:t>
            </a:r>
            <a:r>
              <a:rPr lang="ru-RU" dirty="0"/>
              <a:t>города Екатеринбурга</a:t>
            </a:r>
            <a:r>
              <a:rPr lang="ru-RU" dirty="0" smtClean="0"/>
              <a:t>;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Федеральное государственное автономное образовательное учреждение высшего профессионального образования «Уральский федеральный университет имени первого Президента России Б. Н. Ельцина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Picture 2" descr="C:\Users\BABAN\Pictures\презантация ВЕСНА 2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r="71867"/>
          <a:stretch/>
        </p:blipFill>
        <p:spPr bwMode="auto">
          <a:xfrm>
            <a:off x="971600" y="5270247"/>
            <a:ext cx="2438400" cy="81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ABAN\Pictures\презантация ВЕСНА 2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1" r="-1"/>
          <a:stretch/>
        </p:blipFill>
        <p:spPr bwMode="auto">
          <a:xfrm>
            <a:off x="3410000" y="5270247"/>
            <a:ext cx="4847521" cy="81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412776"/>
            <a:ext cx="7934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Фестиваль  проводился по четырем направлениям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6" name="Picture 3" descr="C:\Users\BABAN\Downloads\nau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2" y="2335214"/>
            <a:ext cx="427818" cy="42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BABAN\Pictures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5" y="3209289"/>
            <a:ext cx="309250" cy="37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BABAN\Pictures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24779"/>
            <a:ext cx="307325" cy="42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ABAN\Downloads\10526095_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5" t="11691" r="39901" b="39000"/>
          <a:stretch/>
        </p:blipFill>
        <p:spPr bwMode="auto">
          <a:xfrm>
            <a:off x="837275" y="4005064"/>
            <a:ext cx="339285" cy="48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0388" y="2335214"/>
            <a:ext cx="63319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научно-практический блок: 14 мероприятий;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/>
              <a:t>физкультурно-оздоровительный блок: 23 мероприятий;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/>
              <a:t>агитационно-патриотический блок: 18 мероприятий;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err="1"/>
              <a:t>общефестивальный</a:t>
            </a:r>
            <a:r>
              <a:rPr lang="ru-RU" dirty="0"/>
              <a:t> блок:  6 мероприятий.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5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74333"/>
            <a:ext cx="62646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Торжественная церемония открытия Фестиваля, </a:t>
            </a:r>
            <a:r>
              <a:rPr lang="ru-RU" dirty="0" smtClean="0"/>
              <a:t>5 мая, </a:t>
            </a:r>
            <a:r>
              <a:rPr lang="ru-RU" dirty="0"/>
              <a:t>Площадь </a:t>
            </a:r>
            <a:r>
              <a:rPr lang="ru-RU" dirty="0" err="1"/>
              <a:t>УрФУ</a:t>
            </a:r>
            <a:endParaRPr lang="ru-RU" dirty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В </a:t>
            </a:r>
            <a:r>
              <a:rPr lang="ru-RU" b="1" dirty="0"/>
              <a:t>качестве почетных гостей в церемонии приняли </a:t>
            </a:r>
            <a:r>
              <a:rPr lang="ru-RU" b="1" dirty="0" smtClean="0"/>
              <a:t>участие: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err="1"/>
              <a:t>Габбасов</a:t>
            </a:r>
            <a:r>
              <a:rPr lang="ru-RU" b="1" dirty="0"/>
              <a:t> </a:t>
            </a:r>
            <a:r>
              <a:rPr lang="ru-RU" b="1" dirty="0" err="1"/>
              <a:t>Рамиль</a:t>
            </a:r>
            <a:r>
              <a:rPr lang="ru-RU" b="1" dirty="0"/>
              <a:t> </a:t>
            </a:r>
            <a:r>
              <a:rPr lang="ru-RU" b="1" dirty="0" err="1"/>
              <a:t>Габдрауфович</a:t>
            </a:r>
            <a:r>
              <a:rPr lang="ru-RU" dirty="0"/>
              <a:t>, исполнительный директор Российского Союза боевых искусств, Мастера боевых искусств, 5 дан по карате,</a:t>
            </a:r>
          </a:p>
          <a:p>
            <a:pPr algn="just"/>
            <a:r>
              <a:rPr lang="ru-RU" b="1" dirty="0" err="1" smtClean="0"/>
              <a:t>Кокшаров</a:t>
            </a:r>
            <a:r>
              <a:rPr lang="ru-RU" b="1" dirty="0" smtClean="0"/>
              <a:t> Виктор Анатольевич</a:t>
            </a:r>
            <a:r>
              <a:rPr lang="ru-RU" dirty="0" smtClean="0"/>
              <a:t>, ректор </a:t>
            </a:r>
            <a:r>
              <a:rPr lang="ru-RU" dirty="0" err="1" smtClean="0"/>
              <a:t>УрФУ</a:t>
            </a:r>
            <a:endParaRPr lang="ru-RU" dirty="0" smtClean="0"/>
          </a:p>
          <a:p>
            <a:pPr algn="just"/>
            <a:r>
              <a:rPr lang="ru-RU" b="1" dirty="0" smtClean="0"/>
              <a:t>Ольховский </a:t>
            </a:r>
            <a:r>
              <a:rPr lang="ru-RU" b="1" dirty="0"/>
              <a:t>Роман Михайлович</a:t>
            </a:r>
            <a:r>
              <a:rPr lang="ru-RU" dirty="0"/>
              <a:t>, советник директора Департамента государственной политики в сфере воспитания детей и молодежи Министерства образования и науки Российской Федерации (г. Москва</a:t>
            </a:r>
            <a:r>
              <a:rPr lang="ru-RU" dirty="0" smtClean="0"/>
              <a:t>),</a:t>
            </a:r>
          </a:p>
          <a:p>
            <a:pPr algn="just"/>
            <a:r>
              <a:rPr lang="ru-RU" b="1" dirty="0" smtClean="0"/>
              <a:t>Силин </a:t>
            </a:r>
            <a:r>
              <a:rPr lang="ru-RU" b="1" dirty="0"/>
              <a:t>Якова Петровича </a:t>
            </a:r>
            <a:r>
              <a:rPr lang="ru-RU" dirty="0"/>
              <a:t>– заместителя Председатель Правительства Свердловской области, </a:t>
            </a:r>
            <a:endParaRPr lang="ru-RU" dirty="0" smtClean="0"/>
          </a:p>
          <a:p>
            <a:pPr algn="just"/>
            <a:r>
              <a:rPr lang="ru-RU" b="1" dirty="0" err="1" smtClean="0"/>
              <a:t>Рапопорт</a:t>
            </a:r>
            <a:r>
              <a:rPr lang="ru-RU" b="1" dirty="0" smtClean="0"/>
              <a:t> </a:t>
            </a:r>
            <a:r>
              <a:rPr lang="ru-RU" b="1" dirty="0"/>
              <a:t>Леонид Аронович</a:t>
            </a:r>
            <a:r>
              <a:rPr lang="ru-RU" dirty="0"/>
              <a:t>, министр физической культуры, спорта и молодёжной политики Свердловской области, </a:t>
            </a:r>
            <a:r>
              <a:rPr lang="ru-RU" b="1" dirty="0" err="1"/>
              <a:t>Ройзман</a:t>
            </a:r>
            <a:r>
              <a:rPr lang="ru-RU" b="1" dirty="0"/>
              <a:t> Евгений Вадимовича</a:t>
            </a:r>
            <a:r>
              <a:rPr lang="ru-RU" dirty="0"/>
              <a:t>, глава города Екатеринбурга, </a:t>
            </a:r>
            <a:endParaRPr lang="ru-RU" dirty="0"/>
          </a:p>
        </p:txBody>
      </p:sp>
      <p:pic>
        <p:nvPicPr>
          <p:cNvPr id="7176" name="Picture 8" descr="\\ANNA\Sport-Club\ВЕСНА ПОБЕДЫ фото\5.05 (1)\5.05\Церемония Открытия (Сафаров Илья)\_ID_49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8893"/>
          <a:stretch/>
        </p:blipFill>
        <p:spPr bwMode="auto">
          <a:xfrm>
            <a:off x="6842234" y="5265963"/>
            <a:ext cx="2279698" cy="161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\\ANNA\Sport-Club\ВЕСНА ПОБЕДЫ фото\5.05 (1)\5.05\Церемония Открытия (Сафаров Илья)\_ID_50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20"/>
          <a:stretch/>
        </p:blipFill>
        <p:spPr bwMode="auto">
          <a:xfrm>
            <a:off x="6835936" y="3741106"/>
            <a:ext cx="2295454" cy="17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\\ANNA\Sport-Club\ВЕСНА ПОБЕДЫ фото\5.05 (1)\5.05\Церемония Открытия (Сафаров Илья)\_ID_50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0"/>
          <a:stretch/>
        </p:blipFill>
        <p:spPr bwMode="auto">
          <a:xfrm>
            <a:off x="6822621" y="2204864"/>
            <a:ext cx="2301766" cy="18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\\ANNA\Sport-Club\ВЕСНА ПОБЕДЫ фото\5.05 (1)\5.05\Церемония Открытия (Сафаров Илья)\_ID_50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6"/>
          <a:stretch/>
        </p:blipFill>
        <p:spPr bwMode="auto">
          <a:xfrm>
            <a:off x="6822621" y="908720"/>
            <a:ext cx="229931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412776"/>
            <a:ext cx="62646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Всероссийский молодежный форум «Воспитание гражданственности и патриотизма: методология, опыт, перспективы»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– 6 </a:t>
            </a:r>
            <a:r>
              <a:rPr lang="ru-RU" dirty="0" smtClean="0"/>
              <a:t>мая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пленарном заседании и </a:t>
            </a:r>
            <a:r>
              <a:rPr lang="ru-RU" dirty="0" err="1"/>
              <a:t>подиумной</a:t>
            </a:r>
            <a:r>
              <a:rPr lang="ru-RU" dirty="0"/>
              <a:t> дискуссии приняли участи 89 человек,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мастер-классах и дискуссионных площадках – 62 человека.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Участники </a:t>
            </a:r>
            <a:r>
              <a:rPr lang="ru-RU" dirty="0"/>
              <a:t>представляли 38 городов России.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_UserFiles\Pictures\весна\VSC5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173" y="1268760"/>
            <a:ext cx="2263825" cy="150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_UserFiles\Pictures\весна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06799"/>
            <a:ext cx="2263825" cy="150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_UserFiles\Pictures\весна\VSC56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175" y="4685080"/>
            <a:ext cx="2263825" cy="150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939" y="1210610"/>
            <a:ext cx="61683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проект «Знаю, помню, </a:t>
            </a:r>
            <a:r>
              <a:rPr lang="ru-RU" sz="2400" b="1" dirty="0" smtClean="0">
                <a:solidFill>
                  <a:srgbClr val="C00000"/>
                </a:solidFill>
              </a:rPr>
              <a:t>дорожу»</a:t>
            </a:r>
          </a:p>
          <a:p>
            <a:r>
              <a:rPr lang="ru-RU" dirty="0" smtClean="0"/>
              <a:t>5-8 </a:t>
            </a:r>
            <a:r>
              <a:rPr lang="ru-RU" dirty="0"/>
              <a:t>мая 2015 </a:t>
            </a:r>
            <a:r>
              <a:rPr lang="ru-RU" dirty="0" smtClean="0"/>
              <a:t>года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pPr algn="just"/>
            <a:r>
              <a:rPr lang="ru-RU" dirty="0"/>
              <a:t>В проекте приняло участие 37 </a:t>
            </a:r>
            <a:r>
              <a:rPr lang="ru-RU" dirty="0" smtClean="0"/>
              <a:t> студентов из </a:t>
            </a:r>
            <a:r>
              <a:rPr lang="ru-RU" dirty="0"/>
              <a:t>Балтийского федерального университета, Северо-Кавказского федерального университета, Южного федерального университета, </a:t>
            </a:r>
            <a:r>
              <a:rPr lang="ru-RU" dirty="0" err="1" smtClean="0"/>
              <a:t>УрФУ</a:t>
            </a:r>
            <a:r>
              <a:rPr lang="ru-RU" dirty="0" smtClean="0"/>
              <a:t>, </a:t>
            </a:r>
            <a:r>
              <a:rPr lang="ru-RU" dirty="0" err="1" smtClean="0"/>
              <a:t>УрГУПС</a:t>
            </a:r>
            <a:r>
              <a:rPr lang="ru-RU" dirty="0"/>
              <a:t>, РГППУ, МБОУ СОШ № 36 г. Екатеринбурга, Казанского (Приволжского) федерального университета, ВПК «Спарта» г. Екатеринбург и ВПК «</a:t>
            </a:r>
            <a:r>
              <a:rPr lang="ru-RU" dirty="0" err="1"/>
              <a:t>Характерник</a:t>
            </a:r>
            <a:r>
              <a:rPr lang="ru-RU" dirty="0"/>
              <a:t>» г. Екатеринбург. </a:t>
            </a:r>
            <a:endParaRPr lang="ru-RU" dirty="0" smtClean="0"/>
          </a:p>
          <a:p>
            <a:pPr algn="just"/>
            <a:r>
              <a:rPr lang="ru-RU" dirty="0"/>
              <a:t>В рамках проекта состоялась военно-патриотическая игра «Солдат», </a:t>
            </a:r>
            <a:r>
              <a:rPr lang="ru-RU" dirty="0" smtClean="0"/>
              <a:t>мастер-класс </a:t>
            </a:r>
            <a:r>
              <a:rPr lang="ru-RU" dirty="0"/>
              <a:t>«Качели времени</a:t>
            </a:r>
            <a:r>
              <a:rPr lang="ru-RU" dirty="0" smtClean="0"/>
              <a:t>», </a:t>
            </a:r>
            <a:r>
              <a:rPr lang="ru-RU" dirty="0"/>
              <a:t>стратегические сессии с экспертами по разработке модели студенческого патриотического клуба.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939" y="1124744"/>
            <a:ext cx="59522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комплекс патриотических мероприятий Штаба студенческих отрядов </a:t>
            </a:r>
            <a:r>
              <a:rPr lang="ru-RU" sz="2400" b="1" dirty="0" err="1">
                <a:solidFill>
                  <a:srgbClr val="C00000"/>
                </a:solidFill>
              </a:rPr>
              <a:t>УрФУ</a:t>
            </a:r>
            <a:r>
              <a:rPr lang="ru-RU" sz="2400" b="1" dirty="0">
                <a:solidFill>
                  <a:srgbClr val="C00000"/>
                </a:solidFill>
              </a:rPr>
              <a:t> «</a:t>
            </a:r>
            <a:r>
              <a:rPr lang="ru-RU" sz="2400" b="1" dirty="0" err="1" smtClean="0">
                <a:solidFill>
                  <a:srgbClr val="C00000"/>
                </a:solidFill>
              </a:rPr>
              <a:t>Н.Е.Реальность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r>
              <a:rPr lang="ru-RU" sz="2400" dirty="0" smtClean="0">
                <a:solidFill>
                  <a:srgbClr val="C00000"/>
                </a:solidFill>
              </a:rPr>
              <a:t>, </a:t>
            </a:r>
            <a:r>
              <a:rPr lang="ru-RU" sz="2400" dirty="0" smtClean="0"/>
              <a:t>7 </a:t>
            </a:r>
            <a:r>
              <a:rPr lang="ru-RU" sz="2400" dirty="0"/>
              <a:t>мая </a:t>
            </a:r>
            <a:r>
              <a:rPr lang="ru-RU" sz="2400" dirty="0" smtClean="0"/>
              <a:t>2015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мероприятиях приняли участие 384 человека – бойцы студенческих отрядов </a:t>
            </a:r>
            <a:r>
              <a:rPr lang="ru-RU" dirty="0" err="1"/>
              <a:t>УрФУ</a:t>
            </a:r>
            <a:r>
              <a:rPr lang="ru-RU" dirty="0"/>
              <a:t> и школьники Гимназия №35, Школа №148, Школа №43, Лицей №12, Лицей №130, которые выступили с творческими номерами, приняли участие в викторине на знание истории Великой Отечественной войны, в интерактивных площадках с использованием радиоуправляемых моделей «Танковые бои», «Танковый биатлон», «</a:t>
            </a:r>
            <a:r>
              <a:rPr lang="en-US" dirty="0"/>
              <a:t>World of tanks</a:t>
            </a:r>
            <a:r>
              <a:rPr lang="ru-RU" dirty="0"/>
              <a:t>», «Морской бой</a:t>
            </a:r>
            <a:r>
              <a:rPr lang="ru-RU" dirty="0" smtClean="0"/>
              <a:t>».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Мероприятие </a:t>
            </a:r>
            <a:r>
              <a:rPr lang="ru-RU" dirty="0"/>
              <a:t>завершилось массовым запуском бумажных самолетиков и выступлениями бойцов и ветеранов студенческих отрядов </a:t>
            </a:r>
            <a:r>
              <a:rPr lang="ru-RU" dirty="0" err="1"/>
              <a:t>УрФУ</a:t>
            </a:r>
            <a:r>
              <a:rPr lang="ru-RU" dirty="0"/>
              <a:t>. </a:t>
            </a:r>
            <a:r>
              <a:rPr lang="ru-RU" dirty="0" smtClean="0"/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9" name="Picture 5" descr="D:\_UserFiles\Pictures\весна\IMG9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68960"/>
            <a:ext cx="2540120" cy="169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_UserFiles\Pictures\весна\IMG94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74619"/>
            <a:ext cx="2517476" cy="16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_UserFiles\Pictures\весна\IMG94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85" y="4993899"/>
            <a:ext cx="2498414" cy="16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037" y="1200965"/>
            <a:ext cx="577416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Открытие скульптурной композиции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«Любви, Мира и Согласия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en-US" dirty="0" smtClean="0"/>
              <a:t>5 </a:t>
            </a:r>
            <a:r>
              <a:rPr lang="ru-RU" dirty="0" smtClean="0"/>
              <a:t>мая</a:t>
            </a:r>
          </a:p>
          <a:p>
            <a:endParaRPr lang="ru-RU" dirty="0" smtClean="0"/>
          </a:p>
          <a:p>
            <a:r>
              <a:rPr lang="ru-RU" dirty="0" smtClean="0"/>
              <a:t>Два </a:t>
            </a:r>
            <a:r>
              <a:rPr lang="ru-RU" dirty="0"/>
              <a:t>бронзовых голубя и табличка с углублениями для ладоней установлены на камне около учебного корпуса на улице </a:t>
            </a:r>
            <a:r>
              <a:rPr lang="ru-RU" dirty="0" smtClean="0"/>
              <a:t>Мира.</a:t>
            </a:r>
          </a:p>
          <a:p>
            <a:r>
              <a:rPr lang="ru-RU" dirty="0" smtClean="0"/>
              <a:t>Автор идеи: выпускник </a:t>
            </a:r>
            <a:r>
              <a:rPr lang="ru-RU" dirty="0"/>
              <a:t>УГТУ-УПИ (ныне </a:t>
            </a:r>
            <a:r>
              <a:rPr lang="ru-RU" dirty="0" err="1"/>
              <a:t>УрФУ</a:t>
            </a:r>
            <a:r>
              <a:rPr lang="ru-RU" dirty="0"/>
              <a:t>) </a:t>
            </a:r>
            <a:r>
              <a:rPr lang="ru-RU" dirty="0" smtClean="0"/>
              <a:t>Евгений Морозов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\\ANNA\Sport-Club\ВЕСНА ПОБЕДЫ фото\5.05 (1)\5.05\Открытие памятника (Сафаров Илья)\_ID_4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04408"/>
            <a:ext cx="2320886" cy="348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ANNA\Sport-Club\ВЕСНА ПОБЕДЫ фото\5.05 (1)\5.05\Открытие памятника (Сафаров Илья)\_ID_47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r="23543"/>
          <a:stretch/>
        </p:blipFill>
        <p:spPr bwMode="auto">
          <a:xfrm>
            <a:off x="6588224" y="1200965"/>
            <a:ext cx="2536910" cy="29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\\ANNA\Sport-Club\ВЕСНА ПОБЕДЫ фото\5.05 (1)\5.05\Открытие памятника (Сафаров Илья)\_ID_48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r="14726"/>
          <a:stretch/>
        </p:blipFill>
        <p:spPr bwMode="auto">
          <a:xfrm>
            <a:off x="3923928" y="4096763"/>
            <a:ext cx="3074650" cy="278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_UserFiles\Pictures\весна\ID48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6763"/>
            <a:ext cx="4345806" cy="278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15589</TotalTime>
  <Words>1294</Words>
  <Application>Microsoft Office PowerPoint</Application>
  <PresentationFormat>Экран (4:3)</PresentationFormat>
  <Paragraphs>217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BABAN</dc:creator>
  <cp:lastModifiedBy>Baban</cp:lastModifiedBy>
  <cp:revision>170</cp:revision>
  <cp:lastPrinted>2015-02-26T06:48:21Z</cp:lastPrinted>
  <dcterms:created xsi:type="dcterms:W3CDTF">2014-04-16T08:12:29Z</dcterms:created>
  <dcterms:modified xsi:type="dcterms:W3CDTF">2015-05-26T11:44:41Z</dcterms:modified>
</cp:coreProperties>
</file>